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4" r:id="rId4"/>
    <p:sldId id="321" r:id="rId5"/>
    <p:sldId id="337" r:id="rId6"/>
    <p:sldId id="322" r:id="rId7"/>
    <p:sldId id="333" r:id="rId8"/>
    <p:sldId id="334" r:id="rId9"/>
    <p:sldId id="335" r:id="rId10"/>
    <p:sldId id="330" r:id="rId11"/>
    <p:sldId id="331" r:id="rId12"/>
    <p:sldId id="332" r:id="rId13"/>
    <p:sldId id="338" r:id="rId14"/>
    <p:sldId id="341" r:id="rId15"/>
    <p:sldId id="340" r:id="rId16"/>
    <p:sldId id="339" r:id="rId17"/>
    <p:sldId id="33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051"/>
    <a:srgbClr val="54515C"/>
    <a:srgbClr val="5A424A"/>
    <a:srgbClr val="555151"/>
    <a:srgbClr val="565257"/>
    <a:srgbClr val="535A60"/>
    <a:srgbClr val="534F55"/>
    <a:srgbClr val="2E202B"/>
    <a:srgbClr val="302B2B"/>
    <a:srgbClr val="491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26" autoAdjust="0"/>
    <p:restoredTop sz="89631" autoAdjust="0"/>
  </p:normalViewPr>
  <p:slideViewPr>
    <p:cSldViewPr snapToGrid="0">
      <p:cViewPr varScale="1">
        <p:scale>
          <a:sx n="121" d="100"/>
          <a:sy n="121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9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331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10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70339" y="142875"/>
            <a:ext cx="12051323" cy="657225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/>
          </a:p>
        </p:txBody>
      </p:sp>
      <p:sp>
        <p:nvSpPr>
          <p:cNvPr id="7" name="Line 37"/>
          <p:cNvSpPr>
            <a:spLocks noChangeShapeType="1"/>
          </p:cNvSpPr>
          <p:nvPr userDrawn="1"/>
        </p:nvSpPr>
        <p:spPr bwMode="auto">
          <a:xfrm>
            <a:off x="9222153" y="3052764"/>
            <a:ext cx="0" cy="1671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800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954239" y="3180172"/>
            <a:ext cx="8218396" cy="393293"/>
          </a:xfrm>
        </p:spPr>
        <p:txBody>
          <a:bodyPr/>
          <a:lstStyle>
            <a:lvl1pPr algn="r">
              <a:defRPr sz="1800">
                <a:solidFill>
                  <a:schemeClr val="tx1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40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74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5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49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149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44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0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10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78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1E2B3-CB22-444A-B098-ADE7ED12F7FB}" type="datetimeFigureOut">
              <a:rPr lang="ko-KR" altLang="en-US" smtClean="0"/>
              <a:t>2018-09-28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FFF69-4EFB-47E0-8954-0ECBAF325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62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4.wdp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openxmlformats.org/officeDocument/2006/relationships/image" Target="../media/image52.png"/><Relationship Id="rId12" Type="http://schemas.openxmlformats.org/officeDocument/2006/relationships/image" Target="../media/image23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10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24" Type="http://schemas.openxmlformats.org/officeDocument/2006/relationships/image" Target="../media/image14.png"/><Relationship Id="rId5" Type="http://schemas.openxmlformats.org/officeDocument/2006/relationships/image" Target="../media/image50.png"/><Relationship Id="rId15" Type="http://schemas.openxmlformats.org/officeDocument/2006/relationships/image" Target="../media/image25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10" Type="http://schemas.openxmlformats.org/officeDocument/2006/relationships/image" Target="../media/image54.png"/><Relationship Id="rId19" Type="http://schemas.openxmlformats.org/officeDocument/2006/relationships/image" Target="../media/image9.png"/><Relationship Id="rId31" Type="http://schemas.microsoft.com/office/2007/relationships/hdphoto" Target="../media/hdphoto3.wdp"/><Relationship Id="rId4" Type="http://schemas.openxmlformats.org/officeDocument/2006/relationships/image" Target="../media/image49.png"/><Relationship Id="rId9" Type="http://schemas.microsoft.com/office/2007/relationships/hdphoto" Target="../media/hdphoto5.wdp"/><Relationship Id="rId14" Type="http://schemas.microsoft.com/office/2007/relationships/hdphoto" Target="../media/hdphoto2.wdp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21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8.png"/><Relationship Id="rId17" Type="http://schemas.openxmlformats.org/officeDocument/2006/relationships/image" Target="../media/image14.png"/><Relationship Id="rId25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7.png"/><Relationship Id="rId24" Type="http://schemas.microsoft.com/office/2007/relationships/hdphoto" Target="../media/hdphoto3.wdp"/><Relationship Id="rId5" Type="http://schemas.openxmlformats.org/officeDocument/2006/relationships/image" Target="../media/image12.png"/><Relationship Id="rId15" Type="http://schemas.openxmlformats.org/officeDocument/2006/relationships/image" Target="../media/image11.png"/><Relationship Id="rId23" Type="http://schemas.openxmlformats.org/officeDocument/2006/relationships/image" Target="../media/image20.png"/><Relationship Id="rId10" Type="http://schemas.openxmlformats.org/officeDocument/2006/relationships/image" Target="../media/image26.png"/><Relationship Id="rId19" Type="http://schemas.openxmlformats.org/officeDocument/2006/relationships/image" Target="../media/image16.png"/><Relationship Id="rId4" Type="http://schemas.openxmlformats.org/officeDocument/2006/relationships/image" Target="../media/image57.png"/><Relationship Id="rId9" Type="http://schemas.openxmlformats.org/officeDocument/2006/relationships/image" Target="../media/image25.png"/><Relationship Id="rId14" Type="http://schemas.openxmlformats.org/officeDocument/2006/relationships/image" Target="../media/image10.png"/><Relationship Id="rId2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21" Type="http://schemas.openxmlformats.org/officeDocument/2006/relationships/image" Target="../media/image18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8.png"/><Relationship Id="rId24" Type="http://schemas.microsoft.com/office/2007/relationships/hdphoto" Target="../media/hdphoto3.wdp"/><Relationship Id="rId5" Type="http://schemas.openxmlformats.org/officeDocument/2006/relationships/image" Target="../media/image2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59.PNG"/><Relationship Id="rId9" Type="http://schemas.openxmlformats.org/officeDocument/2006/relationships/image" Target="../media/image2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2.png"/><Relationship Id="rId4" Type="http://schemas.openxmlformats.org/officeDocument/2006/relationships/image" Target="../media/image57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microsoft.com/office/2007/relationships/hdphoto" Target="../media/hdphoto2.wdp"/><Relationship Id="rId10" Type="http://schemas.openxmlformats.org/officeDocument/2006/relationships/image" Target="../media/image13.png"/><Relationship Id="rId19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microsoft.com/office/2007/relationships/hdphoto" Target="../media/hdphoto2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22.png"/><Relationship Id="rId21" Type="http://schemas.openxmlformats.org/officeDocument/2006/relationships/image" Target="../media/image18.png"/><Relationship Id="rId7" Type="http://schemas.openxmlformats.org/officeDocument/2006/relationships/image" Target="../media/image2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24" Type="http://schemas.microsoft.com/office/2007/relationships/hdphoto" Target="../media/hdphoto3.wdp"/><Relationship Id="rId5" Type="http://schemas.openxmlformats.org/officeDocument/2006/relationships/image" Target="../media/image2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4.PNG"/><Relationship Id="rId3" Type="http://schemas.openxmlformats.org/officeDocument/2006/relationships/image" Target="../media/image22.png"/><Relationship Id="rId21" Type="http://schemas.openxmlformats.org/officeDocument/2006/relationships/image" Target="../media/image37.png"/><Relationship Id="rId7" Type="http://schemas.microsoft.com/office/2007/relationships/hdphoto" Target="../media/hdphoto2.wdp"/><Relationship Id="rId12" Type="http://schemas.openxmlformats.org/officeDocument/2006/relationships/image" Target="../media/image31.png"/><Relationship Id="rId17" Type="http://schemas.microsoft.com/office/2007/relationships/hdphoto" Target="../media/hdphoto3.wdp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5" Type="http://schemas.openxmlformats.org/officeDocument/2006/relationships/image" Target="../media/image26.png"/><Relationship Id="rId10" Type="http://schemas.openxmlformats.org/officeDocument/2006/relationships/image" Target="../media/image29.png"/><Relationship Id="rId19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7224" y="1407459"/>
            <a:ext cx="11797552" cy="2013073"/>
          </a:xfrm>
        </p:spPr>
        <p:txBody>
          <a:bodyPr>
            <a:normAutofit/>
          </a:bodyPr>
          <a:lstStyle/>
          <a:p>
            <a:r>
              <a:rPr lang="ko-KR" altLang="en-US" sz="4400" baseline="-25000" dirty="0" smtClean="0"/>
              <a:t>신규 상품</a:t>
            </a:r>
            <a:r>
              <a:rPr lang="ko-KR" altLang="en-US" sz="4400" b="1" baseline="-25000" dirty="0" smtClean="0"/>
              <a:t> </a:t>
            </a:r>
            <a:r>
              <a:rPr lang="ko-KR" altLang="en-US" sz="4400" b="1" dirty="0" smtClean="0"/>
              <a:t>채팅 </a:t>
            </a:r>
            <a:r>
              <a:rPr lang="ko-KR" altLang="en-US" sz="4400" b="1" dirty="0" err="1" smtClean="0"/>
              <a:t>이모티콘</a:t>
            </a:r>
            <a:endParaRPr lang="ko-KR" altLang="en-US" sz="4400" baseline="-25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09426"/>
            <a:ext cx="9144000" cy="1859680"/>
          </a:xfrm>
        </p:spPr>
        <p:txBody>
          <a:bodyPr anchor="ctr">
            <a:normAutofit/>
          </a:bodyPr>
          <a:lstStyle/>
          <a:p>
            <a:r>
              <a:rPr lang="en-US" altLang="ko-KR" sz="1800" dirty="0" smtClean="0"/>
              <a:t>2018.4.6.</a:t>
            </a:r>
            <a:r>
              <a:rPr lang="ko-KR" altLang="en-US" sz="1800" smtClean="0"/>
              <a:t>금요일 </a:t>
            </a:r>
            <a:r>
              <a:rPr lang="en-US" altLang="ko-KR" sz="1800" dirty="0" smtClean="0"/>
              <a:t>–</a:t>
            </a:r>
            <a:r>
              <a:rPr lang="ko-KR" altLang="en-US" sz="1800" smtClean="0"/>
              <a:t> 주진호 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*제안 김한나님</a:t>
            </a:r>
            <a:r>
              <a:rPr lang="en-US" altLang="ko-KR" sz="1000" dirty="0" smtClean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95195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3"/>
          <a:stretch/>
        </p:blipFill>
        <p:spPr>
          <a:xfrm>
            <a:off x="1552575" y="1620931"/>
            <a:ext cx="5603244" cy="4185238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60425" y="2187393"/>
            <a:ext cx="3993684" cy="357235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smtClean="0"/>
              <a:t>상점 카테고리 추가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채팅 하위 카테고리에 </a:t>
            </a:r>
            <a:r>
              <a:rPr lang="en-US" altLang="ko-KR" sz="1200" dirty="0" smtClean="0"/>
              <a:t>“</a:t>
            </a:r>
            <a:r>
              <a:rPr lang="ko-KR" altLang="en-US" sz="1200" smtClean="0"/>
              <a:t>이모티콘</a:t>
            </a:r>
            <a:r>
              <a:rPr lang="en-US" altLang="ko-KR" sz="1200" dirty="0" smtClean="0"/>
              <a:t>"</a:t>
            </a:r>
            <a:r>
              <a:rPr lang="ko-KR" altLang="en-US" sz="1200" smtClean="0"/>
              <a:t> 추가 및 상품 배치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smtClean="0"/>
              <a:t>상점 카테고리 추가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1" idx="3"/>
            <a:endCxn id="3" idx="1"/>
          </p:cNvCxnSpPr>
          <p:nvPr/>
        </p:nvCxnSpPr>
        <p:spPr>
          <a:xfrm>
            <a:off x="6358737" y="2366011"/>
            <a:ext cx="110168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89263" y="37630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bg1"/>
                </a:solidFill>
              </a:rPr>
              <a:t>이모티콘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0" name="꺾인 연결선 17"/>
          <p:cNvCxnSpPr>
            <a:stCxn id="21" idx="2"/>
          </p:cNvCxnSpPr>
          <p:nvPr/>
        </p:nvCxnSpPr>
        <p:spPr>
          <a:xfrm flipV="1">
            <a:off x="5684975" y="2833854"/>
            <a:ext cx="0" cy="1349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6" t="13737" r="18769" b="72060"/>
          <a:stretch/>
        </p:blipFill>
        <p:spPr>
          <a:xfrm>
            <a:off x="5011213" y="1884670"/>
            <a:ext cx="1347524" cy="962682"/>
          </a:xfrm>
          <a:prstGeom prst="rect">
            <a:avLst/>
          </a:prstGeom>
          <a:ln w="127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5669332" y="248384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bg1"/>
                </a:solidFill>
              </a:rPr>
              <a:t>이모티콘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25805" y="3291601"/>
            <a:ext cx="2188723" cy="1413805"/>
            <a:chOff x="-636148" y="5444195"/>
            <a:chExt cx="2188723" cy="1413805"/>
          </a:xfrm>
        </p:grpSpPr>
        <p:sp>
          <p:nvSpPr>
            <p:cNvPr id="42" name="직사각형 41"/>
            <p:cNvSpPr/>
            <p:nvPr/>
          </p:nvSpPr>
          <p:spPr>
            <a:xfrm>
              <a:off x="-631179" y="5444195"/>
              <a:ext cx="2183754" cy="1413805"/>
            </a:xfrm>
            <a:prstGeom prst="rect">
              <a:avLst/>
            </a:prstGeom>
            <a:gradFill flip="none" rotWithShape="1">
              <a:gsLst>
                <a:gs pos="0">
                  <a:srgbClr val="2F3533"/>
                </a:gs>
                <a:gs pos="53000">
                  <a:srgbClr val="342D35"/>
                </a:gs>
                <a:gs pos="100000">
                  <a:srgbClr val="39283A"/>
                </a:gs>
              </a:gsLst>
              <a:lin ang="0" scaled="1"/>
              <a:tileRect/>
            </a:gradFill>
            <a:ln>
              <a:solidFill>
                <a:srgbClr val="000000">
                  <a:alpha val="80000"/>
                </a:srgbClr>
              </a:solidFill>
            </a:ln>
            <a:effectLst>
              <a:glow rad="127000">
                <a:schemeClr val="bg1">
                  <a:alpha val="3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-636148" y="5444196"/>
              <a:ext cx="2188723" cy="175045"/>
            </a:xfrm>
            <a:prstGeom prst="rect">
              <a:avLst/>
            </a:prstGeom>
            <a:gradFill flip="none" rotWithShape="1">
              <a:gsLst>
                <a:gs pos="0">
                  <a:srgbClr val="676D69"/>
                </a:gs>
                <a:gs pos="53000">
                  <a:srgbClr val="65616F"/>
                </a:gs>
                <a:gs pos="100000">
                  <a:srgbClr val="754F6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b="1" smtClean="0"/>
                <a:t>미리보기</a:t>
              </a:r>
              <a:endParaRPr lang="ko-KR" altLang="en-US" sz="900" b="1" dirty="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-591313" y="5674898"/>
              <a:ext cx="2106412" cy="1130302"/>
            </a:xfrm>
            <a:prstGeom prst="rect">
              <a:avLst/>
            </a:prstGeom>
            <a:solidFill>
              <a:srgbClr val="455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392665" y="5475471"/>
              <a:ext cx="131282" cy="11217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</a:rPr>
                <a:t>X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30" y="6253627"/>
              <a:ext cx="475521" cy="478402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151" y="6253627"/>
              <a:ext cx="477976" cy="48087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95" y="5737856"/>
              <a:ext cx="477976" cy="480873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151" y="5737856"/>
              <a:ext cx="477976" cy="480873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162" y="6253627"/>
              <a:ext cx="477976" cy="480873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2095" y="6253627"/>
              <a:ext cx="477976" cy="480873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0162" y="5737856"/>
              <a:ext cx="477976" cy="480873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318" y="5737856"/>
              <a:ext cx="477976" cy="480873"/>
            </a:xfrm>
            <a:prstGeom prst="rect">
              <a:avLst/>
            </a:prstGeom>
          </p:spPr>
        </p:pic>
        <p:sp>
          <p:nvSpPr>
            <p:cNvPr id="68" name="직사각형 67"/>
            <p:cNvSpPr/>
            <p:nvPr/>
          </p:nvSpPr>
          <p:spPr>
            <a:xfrm>
              <a:off x="442957" y="5681018"/>
              <a:ext cx="524466" cy="572609"/>
            </a:xfrm>
            <a:prstGeom prst="rect">
              <a:avLst/>
            </a:prstGeom>
            <a:noFill/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63500">
                <a:schemeClr val="accent1">
                  <a:lumMod val="60000"/>
                  <a:lumOff val="40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724062" y="3173054"/>
            <a:ext cx="2383465" cy="16732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내용 개체 틀 2"/>
          <p:cNvSpPr txBox="1">
            <a:spLocks/>
          </p:cNvSpPr>
          <p:nvPr/>
        </p:nvSpPr>
        <p:spPr>
          <a:xfrm>
            <a:off x="7460425" y="3831068"/>
            <a:ext cx="3993684" cy="35723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1400" b="1" dirty="0" err="1" smtClean="0"/>
              <a:t>미리보기</a:t>
            </a:r>
            <a:r>
              <a:rPr lang="ko-KR" altLang="en-US" sz="1400" b="1" dirty="0" smtClean="0"/>
              <a:t> 창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선택한 </a:t>
            </a:r>
            <a:r>
              <a:rPr lang="ko-KR" altLang="en-US" sz="1200" dirty="0" err="1" smtClean="0"/>
              <a:t>이모티콘의</a:t>
            </a:r>
            <a:r>
              <a:rPr lang="ko-KR" altLang="en-US" sz="1200" dirty="0" smtClean="0"/>
              <a:t> 세부 목록 표시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200" dirty="0" smtClean="0"/>
              <a:t>** </a:t>
            </a:r>
            <a:r>
              <a:rPr lang="en-US" altLang="ko-KR" sz="1200" dirty="0" smtClean="0"/>
              <a:t>18.05.14.</a:t>
            </a:r>
            <a:r>
              <a:rPr lang="ko-KR" altLang="en-US" sz="1200" dirty="0" smtClean="0"/>
              <a:t>그래픽파트 회의</a:t>
            </a: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en-US" altLang="ko-KR" sz="1200" dirty="0" smtClean="0"/>
              <a:t>-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미리보기에</a:t>
            </a:r>
            <a:r>
              <a:rPr lang="ko-KR" altLang="en-US" sz="1200" dirty="0" smtClean="0"/>
              <a:t> 각 </a:t>
            </a:r>
            <a:r>
              <a:rPr lang="ko-KR" altLang="en-US" sz="1200" dirty="0" err="1" smtClean="0"/>
              <a:t>이모티콘의</a:t>
            </a:r>
            <a:r>
              <a:rPr lang="ko-KR" altLang="en-US" sz="1200" dirty="0" smtClean="0"/>
              <a:t> </a:t>
            </a:r>
            <a:r>
              <a:rPr lang="ko-KR" altLang="en-US" sz="1200" smtClean="0"/>
              <a:t>애니메이션 표시</a:t>
            </a:r>
            <a:r>
              <a:rPr lang="en-US" altLang="ko-KR" sz="900" dirty="0" smtClean="0"/>
              <a:t>(</a:t>
            </a:r>
            <a:r>
              <a:rPr lang="ko-KR" altLang="en-US" sz="900" smtClean="0"/>
              <a:t>*말풍선 스타일만</a:t>
            </a:r>
            <a:r>
              <a:rPr lang="en-US" altLang="ko-KR" sz="900" dirty="0" smtClean="0"/>
              <a:t>)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</p:txBody>
      </p:sp>
      <p:cxnSp>
        <p:nvCxnSpPr>
          <p:cNvPr id="75" name="직선 화살표 연결선 74"/>
          <p:cNvCxnSpPr>
            <a:stCxn id="9" idx="3"/>
            <a:endCxn id="74" idx="1"/>
          </p:cNvCxnSpPr>
          <p:nvPr/>
        </p:nvCxnSpPr>
        <p:spPr>
          <a:xfrm flipV="1">
            <a:off x="4107527" y="4009686"/>
            <a:ext cx="3352898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8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"/>
          <a:stretch/>
        </p:blipFill>
        <p:spPr>
          <a:xfrm>
            <a:off x="532574" y="1451599"/>
            <a:ext cx="5592436" cy="418221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직사각형 30"/>
          <p:cNvSpPr/>
          <p:nvPr/>
        </p:nvSpPr>
        <p:spPr>
          <a:xfrm>
            <a:off x="4149754" y="1670536"/>
            <a:ext cx="1056008" cy="63732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40424" y="1810579"/>
            <a:ext cx="3993684" cy="357235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smtClean="0"/>
              <a:t>기타</a:t>
            </a:r>
            <a:r>
              <a:rPr lang="en-US" altLang="ko-KR" sz="1400" b="1" dirty="0" smtClean="0"/>
              <a:t>-</a:t>
            </a:r>
            <a:r>
              <a:rPr lang="ko-KR" altLang="en-US" sz="1400" b="1" smtClean="0"/>
              <a:t>채팅 카테고리에 아이템 배치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400" b="1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내 아이템 표시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31" idx="3"/>
            <a:endCxn id="3" idx="1"/>
          </p:cNvCxnSpPr>
          <p:nvPr/>
        </p:nvCxnSpPr>
        <p:spPr>
          <a:xfrm flipV="1">
            <a:off x="5205762" y="1989197"/>
            <a:ext cx="1234662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/>
          <p:cNvSpPr txBox="1">
            <a:spLocks/>
          </p:cNvSpPr>
          <p:nvPr/>
        </p:nvSpPr>
        <p:spPr>
          <a:xfrm>
            <a:off x="6440424" y="3242957"/>
            <a:ext cx="1974478" cy="33234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1400" b="1" dirty="0" smtClean="0"/>
              <a:t>사용 확인 창</a:t>
            </a:r>
            <a:r>
              <a:rPr lang="ko-KR" altLang="en-US" sz="1200" b="1" dirty="0" smtClean="0"/>
              <a:t> </a:t>
            </a:r>
            <a:r>
              <a:rPr lang="en-US" altLang="ko-KR" sz="900" dirty="0" smtClean="0"/>
              <a:t>memo 18.06.05.</a:t>
            </a:r>
            <a:r>
              <a:rPr lang="ko-KR" altLang="en-US" sz="900" smtClean="0"/>
              <a:t>화요일 </a:t>
            </a:r>
            <a:r>
              <a:rPr lang="en-US" altLang="ko-KR" sz="900" dirty="0" smtClean="0"/>
              <a:t>(</a:t>
            </a:r>
            <a:r>
              <a:rPr lang="ko-KR" altLang="en-US" sz="900" smtClean="0"/>
              <a:t>임지훈님</a:t>
            </a:r>
            <a:r>
              <a:rPr lang="en-US" altLang="ko-KR" sz="900" dirty="0" smtClean="0"/>
              <a:t>,</a:t>
            </a:r>
            <a:r>
              <a:rPr lang="ko-KR" altLang="en-US" sz="900" smtClean="0"/>
              <a:t> 이창희님</a:t>
            </a:r>
            <a:r>
              <a:rPr lang="en-US" altLang="ko-KR" sz="900" dirty="0" smtClean="0"/>
              <a:t>)</a:t>
            </a:r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가지고 있지만 사용은 하지 않은 아이템을 더블클릭 하면 팝업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확인 하면 태두리 표시 및 사용이 가능하며</a:t>
            </a:r>
            <a:r>
              <a:rPr lang="en-US" altLang="ko-KR" sz="1200" dirty="0" smtClean="0"/>
              <a:t>,</a:t>
            </a:r>
            <a:r>
              <a:rPr lang="ko-KR" altLang="en-US" sz="1200" smtClean="0"/>
              <a:t> 해제는 안된다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4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22" y="4121645"/>
            <a:ext cx="2176700" cy="1943972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6782833" y="5264181"/>
            <a:ext cx="1974478" cy="33234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900" smtClean="0"/>
              <a:t>아이템을 사용하시겠습니까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73240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41827" y="2281190"/>
            <a:ext cx="3993684" cy="357235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smtClean="0"/>
              <a:t>시스템 옵션 창에 카테고리 추가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 표시 위치 수정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그래픽 파트에서 작업 후 결정</a:t>
            </a: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000" dirty="0"/>
              <a:t> </a:t>
            </a:r>
            <a:r>
              <a:rPr lang="ko-KR" altLang="en-US" sz="1000" dirty="0" smtClean="0"/>
              <a:t>     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*문서에서는 좌측으로 이동하여 </a:t>
            </a:r>
            <a:r>
              <a:rPr lang="ko-KR" altLang="en-US" sz="1000" dirty="0" err="1" smtClean="0"/>
              <a:t>이모티콘</a:t>
            </a:r>
            <a:r>
              <a:rPr lang="ko-KR" altLang="en-US" sz="1000" dirty="0" smtClean="0"/>
              <a:t> 목록의 공간을 확보했습니다</a:t>
            </a:r>
            <a:r>
              <a:rPr lang="en-US" altLang="ko-KR" sz="1000" dirty="0" smtClean="0"/>
              <a:t>.)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en-US" altLang="ko-KR" sz="1400" b="1" dirty="0" smtClean="0"/>
              <a:t>CTRL 1~0 </a:t>
            </a:r>
            <a:r>
              <a:rPr lang="ko-KR" altLang="en-US" sz="1400" b="1" dirty="0" smtClean="0"/>
              <a:t>까지 </a:t>
            </a:r>
            <a:r>
              <a:rPr lang="en-US" altLang="ko-KR" sz="1400" b="1" dirty="0" smtClean="0"/>
              <a:t>10</a:t>
            </a:r>
            <a:r>
              <a:rPr lang="ko-KR" altLang="en-US" sz="1400" b="1" dirty="0" smtClean="0"/>
              <a:t>개 단축키 사용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단축키 선택 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원하는 </a:t>
            </a:r>
            <a:r>
              <a:rPr lang="ko-KR" altLang="en-US" sz="1200" dirty="0" err="1" smtClean="0"/>
              <a:t>이모티콘을</a:t>
            </a:r>
            <a:r>
              <a:rPr lang="ko-KR" altLang="en-US" sz="1200" dirty="0" smtClean="0"/>
              <a:t> 선택하여 등록</a:t>
            </a: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000" dirty="0"/>
              <a:t> </a:t>
            </a:r>
            <a:r>
              <a:rPr lang="ko-KR" altLang="en-US" sz="1000" dirty="0" smtClean="0"/>
              <a:t>   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*기존 채팅 매크로 등록과 동일</a:t>
            </a:r>
            <a:r>
              <a:rPr lang="en-US" altLang="ko-KR" sz="1000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endParaRPr lang="en-US" altLang="ko-KR" sz="1200" dirty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확장 목록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목록 창 아래로 표시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*그래픽 파트 작업 중 변경 될 수 </a:t>
            </a:r>
            <a:r>
              <a:rPr lang="ko-KR" altLang="en-US" sz="1200" smtClean="0"/>
              <a:t>있습니다</a:t>
            </a:r>
            <a:r>
              <a:rPr lang="en-US" altLang="ko-KR" sz="1200" dirty="0" smtClean="0"/>
              <a:t>.)</a:t>
            </a:r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목록 닫힘 버튼 비활성화</a:t>
            </a:r>
            <a:endParaRPr lang="en-US" altLang="ko-KR" sz="12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옵션 설정 중에는 목록 닫힘 버튼 동작 </a:t>
            </a:r>
            <a:r>
              <a:rPr lang="ko-KR" altLang="en-US" sz="1200" dirty="0" err="1" smtClean="0"/>
              <a:t>안함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smtClean="0"/>
              <a:t>단축키 설정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838200" y="1623296"/>
            <a:ext cx="5585090" cy="4179853"/>
            <a:chOff x="838200" y="1623296"/>
            <a:chExt cx="5585090" cy="4179853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5"/>
            <a:stretch/>
          </p:blipFill>
          <p:spPr>
            <a:xfrm>
              <a:off x="838200" y="1623296"/>
              <a:ext cx="5585090" cy="4179853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1872682" y="2076156"/>
              <a:ext cx="2256427" cy="3400913"/>
              <a:chOff x="3507538" y="2053670"/>
              <a:chExt cx="2256427" cy="340091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7538" y="2053670"/>
                <a:ext cx="2256427" cy="3400913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6603" y="2515082"/>
                <a:ext cx="409292" cy="15826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8402" y="2372406"/>
                <a:ext cx="409292" cy="15826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066371" y="2407523"/>
                <a:ext cx="272268" cy="78502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ko-KR" altLang="en-US" sz="600" dirty="0" err="1" smtClean="0">
                    <a:solidFill>
                      <a:schemeClr val="bg1"/>
                    </a:solidFill>
                  </a:rPr>
                  <a:t>이모티콘</a:t>
                </a:r>
                <a:endParaRPr lang="ko-KR" altLang="en-US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905115" y="2559923"/>
                <a:ext cx="272268" cy="78502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ko-KR" altLang="en-US" sz="600" smtClean="0">
                    <a:solidFill>
                      <a:srgbClr val="BCC7D4"/>
                    </a:solidFill>
                  </a:rPr>
                  <a:t>매크로</a:t>
                </a:r>
                <a:endParaRPr lang="ko-KR" altLang="en-US" sz="600" dirty="0">
                  <a:solidFill>
                    <a:srgbClr val="BCC7D4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3638550" y="2771775"/>
                <a:ext cx="1996018" cy="2059094"/>
              </a:xfrm>
              <a:prstGeom prst="rect">
                <a:avLst/>
              </a:prstGeom>
              <a:solidFill>
                <a:srgbClr val="0C20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8" name="그룹 87"/>
              <p:cNvGrpSpPr/>
              <p:nvPr/>
            </p:nvGrpSpPr>
            <p:grpSpPr>
              <a:xfrm>
                <a:off x="3634115" y="3228415"/>
                <a:ext cx="289675" cy="142403"/>
                <a:chOff x="3656739" y="3036274"/>
                <a:chExt cx="409632" cy="238158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6739" y="3036274"/>
                  <a:ext cx="409632" cy="238158"/>
                </a:xfrm>
                <a:prstGeom prst="rect">
                  <a:avLst/>
                </a:prstGeom>
              </p:spPr>
            </p:pic>
            <p:sp>
              <p:nvSpPr>
                <p:cNvPr id="87" name="TextBox 86"/>
                <p:cNvSpPr txBox="1"/>
                <p:nvPr/>
              </p:nvSpPr>
              <p:spPr>
                <a:xfrm>
                  <a:off x="3740572" y="3097440"/>
                  <a:ext cx="241966" cy="11346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ko-KR" sz="500" b="1" dirty="0" smtClean="0">
                      <a:solidFill>
                        <a:schemeClr val="bg1"/>
                      </a:solidFill>
                    </a:rPr>
                    <a:t>CTRL+3</a:t>
                  </a:r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9" name="그룹 98"/>
              <p:cNvGrpSpPr/>
              <p:nvPr/>
            </p:nvGrpSpPr>
            <p:grpSpPr>
              <a:xfrm>
                <a:off x="4656446" y="2790505"/>
                <a:ext cx="289675" cy="142403"/>
                <a:chOff x="3656739" y="3036274"/>
                <a:chExt cx="409632" cy="238158"/>
              </a:xfrm>
            </p:grpSpPr>
            <p:pic>
              <p:nvPicPr>
                <p:cNvPr id="100" name="그림 9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6739" y="3036274"/>
                  <a:ext cx="409632" cy="238158"/>
                </a:xfrm>
                <a:prstGeom prst="rect">
                  <a:avLst/>
                </a:prstGeom>
              </p:spPr>
            </p:pic>
            <p:sp>
              <p:nvSpPr>
                <p:cNvPr id="101" name="TextBox 100"/>
                <p:cNvSpPr txBox="1"/>
                <p:nvPr/>
              </p:nvSpPr>
              <p:spPr>
                <a:xfrm>
                  <a:off x="3740572" y="3097440"/>
                  <a:ext cx="241966" cy="11346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ko-KR" sz="500" b="1" dirty="0" smtClean="0">
                      <a:solidFill>
                        <a:schemeClr val="bg1"/>
                      </a:solidFill>
                    </a:rPr>
                    <a:t>CTRL+2</a:t>
                  </a:r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>
                <a:off x="3634115" y="2790505"/>
                <a:ext cx="289675" cy="142403"/>
                <a:chOff x="3656739" y="3036274"/>
                <a:chExt cx="409632" cy="238158"/>
              </a:xfrm>
            </p:grpSpPr>
            <p:pic>
              <p:nvPicPr>
                <p:cNvPr id="104" name="그림 10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6739" y="3036274"/>
                  <a:ext cx="409632" cy="238158"/>
                </a:xfrm>
                <a:prstGeom prst="rect">
                  <a:avLst/>
                </a:prstGeom>
              </p:spPr>
            </p:pic>
            <p:sp>
              <p:nvSpPr>
                <p:cNvPr id="105" name="TextBox 104"/>
                <p:cNvSpPr txBox="1"/>
                <p:nvPr/>
              </p:nvSpPr>
              <p:spPr>
                <a:xfrm>
                  <a:off x="3740572" y="3097440"/>
                  <a:ext cx="241966" cy="11346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ko-KR" sz="500" b="1" dirty="0" smtClean="0">
                      <a:solidFill>
                        <a:schemeClr val="bg1"/>
                      </a:solidFill>
                    </a:rPr>
                    <a:t>CTRL+1</a:t>
                  </a:r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7" name="그룹 106"/>
              <p:cNvGrpSpPr/>
              <p:nvPr/>
            </p:nvGrpSpPr>
            <p:grpSpPr>
              <a:xfrm>
                <a:off x="4650887" y="3658342"/>
                <a:ext cx="289675" cy="142403"/>
                <a:chOff x="3656739" y="3036274"/>
                <a:chExt cx="409632" cy="238158"/>
              </a:xfrm>
            </p:grpSpPr>
            <p:pic>
              <p:nvPicPr>
                <p:cNvPr id="108" name="그림 10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6739" y="3036274"/>
                  <a:ext cx="409632" cy="238158"/>
                </a:xfrm>
                <a:prstGeom prst="rect">
                  <a:avLst/>
                </a:prstGeom>
              </p:spPr>
            </p:pic>
            <p:sp>
              <p:nvSpPr>
                <p:cNvPr id="109" name="TextBox 108"/>
                <p:cNvSpPr txBox="1"/>
                <p:nvPr/>
              </p:nvSpPr>
              <p:spPr>
                <a:xfrm>
                  <a:off x="3740572" y="3097440"/>
                  <a:ext cx="241966" cy="11346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ko-KR" sz="500" b="1" dirty="0" smtClean="0">
                      <a:solidFill>
                        <a:schemeClr val="bg1"/>
                      </a:solidFill>
                    </a:rPr>
                    <a:t>CTRL+6</a:t>
                  </a:r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1" name="그룹 110"/>
              <p:cNvGrpSpPr/>
              <p:nvPr/>
            </p:nvGrpSpPr>
            <p:grpSpPr>
              <a:xfrm>
                <a:off x="3634115" y="3658342"/>
                <a:ext cx="289675" cy="142403"/>
                <a:chOff x="3656739" y="3036274"/>
                <a:chExt cx="409632" cy="238158"/>
              </a:xfrm>
            </p:grpSpPr>
            <p:pic>
              <p:nvPicPr>
                <p:cNvPr id="112" name="그림 11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6739" y="3036274"/>
                  <a:ext cx="409632" cy="238158"/>
                </a:xfrm>
                <a:prstGeom prst="rect">
                  <a:avLst/>
                </a:prstGeom>
              </p:spPr>
            </p:pic>
            <p:sp>
              <p:nvSpPr>
                <p:cNvPr id="113" name="TextBox 112"/>
                <p:cNvSpPr txBox="1"/>
                <p:nvPr/>
              </p:nvSpPr>
              <p:spPr>
                <a:xfrm>
                  <a:off x="3740572" y="3097440"/>
                  <a:ext cx="241966" cy="11346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ko-KR" sz="500" b="1" dirty="0" smtClean="0">
                      <a:solidFill>
                        <a:schemeClr val="bg1"/>
                      </a:solidFill>
                    </a:rPr>
                    <a:t>CTRL+5</a:t>
                  </a:r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6" name="그룹 115"/>
              <p:cNvGrpSpPr/>
              <p:nvPr/>
            </p:nvGrpSpPr>
            <p:grpSpPr>
              <a:xfrm>
                <a:off x="4656446" y="3223875"/>
                <a:ext cx="289675" cy="142403"/>
                <a:chOff x="3656739" y="3036274"/>
                <a:chExt cx="409632" cy="238158"/>
              </a:xfrm>
            </p:grpSpPr>
            <p:pic>
              <p:nvPicPr>
                <p:cNvPr id="117" name="그림 116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6739" y="3036274"/>
                  <a:ext cx="409632" cy="238158"/>
                </a:xfrm>
                <a:prstGeom prst="rect">
                  <a:avLst/>
                </a:prstGeom>
              </p:spPr>
            </p:pic>
            <p:sp>
              <p:nvSpPr>
                <p:cNvPr id="118" name="TextBox 117"/>
                <p:cNvSpPr txBox="1"/>
                <p:nvPr/>
              </p:nvSpPr>
              <p:spPr>
                <a:xfrm>
                  <a:off x="3740572" y="3097440"/>
                  <a:ext cx="241966" cy="11346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ko-KR" sz="500" b="1" dirty="0" smtClean="0">
                      <a:solidFill>
                        <a:schemeClr val="bg1"/>
                      </a:solidFill>
                    </a:rPr>
                    <a:t>CTRL+4</a:t>
                  </a:r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9" name="직사각형 118"/>
              <p:cNvSpPr/>
              <p:nvPr/>
            </p:nvSpPr>
            <p:spPr>
              <a:xfrm>
                <a:off x="4957893" y="2789610"/>
                <a:ext cx="662652" cy="413510"/>
              </a:xfrm>
              <a:prstGeom prst="rect">
                <a:avLst/>
              </a:prstGeom>
              <a:gradFill flip="none" rotWithShape="1">
                <a:gsLst>
                  <a:gs pos="0">
                    <a:srgbClr val="002E67"/>
                  </a:gs>
                  <a:gs pos="58000">
                    <a:srgbClr val="00377F"/>
                  </a:gs>
                  <a:gs pos="100000">
                    <a:srgbClr val="00357B"/>
                  </a:gs>
                </a:gsLst>
                <a:lin ang="5400000" scaled="1"/>
                <a:tileRect/>
              </a:gradFill>
              <a:ln w="3175">
                <a:solidFill>
                  <a:srgbClr val="0157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4957893" y="3223744"/>
                <a:ext cx="662652" cy="413510"/>
              </a:xfrm>
              <a:prstGeom prst="rect">
                <a:avLst/>
              </a:prstGeom>
              <a:gradFill flip="none" rotWithShape="1">
                <a:gsLst>
                  <a:gs pos="0">
                    <a:srgbClr val="0F2D57"/>
                  </a:gs>
                  <a:gs pos="58000">
                    <a:srgbClr val="0D223F"/>
                  </a:gs>
                  <a:gs pos="100000">
                    <a:srgbClr val="0D2241"/>
                  </a:gs>
                </a:gsLst>
                <a:lin ang="5400000" scaled="1"/>
                <a:tileRect/>
              </a:gradFill>
              <a:ln w="3175">
                <a:solidFill>
                  <a:srgbClr val="2045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4957893" y="3657878"/>
                <a:ext cx="662652" cy="413510"/>
              </a:xfrm>
              <a:prstGeom prst="rect">
                <a:avLst/>
              </a:prstGeom>
              <a:gradFill flip="none" rotWithShape="1">
                <a:gsLst>
                  <a:gs pos="0">
                    <a:srgbClr val="0F2D57"/>
                  </a:gs>
                  <a:gs pos="58000">
                    <a:srgbClr val="0D223F"/>
                  </a:gs>
                  <a:gs pos="100000">
                    <a:srgbClr val="0D2241"/>
                  </a:gs>
                </a:gsLst>
                <a:lin ang="5400000" scaled="1"/>
                <a:tileRect/>
              </a:gradFill>
              <a:ln w="3175">
                <a:solidFill>
                  <a:srgbClr val="2045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4957893" y="4092012"/>
                <a:ext cx="662652" cy="413510"/>
              </a:xfrm>
              <a:prstGeom prst="rect">
                <a:avLst/>
              </a:prstGeom>
              <a:gradFill flip="none" rotWithShape="1">
                <a:gsLst>
                  <a:gs pos="0">
                    <a:srgbClr val="0F2D57"/>
                  </a:gs>
                  <a:gs pos="58000">
                    <a:srgbClr val="0D223F"/>
                  </a:gs>
                  <a:gs pos="100000">
                    <a:srgbClr val="0D2241"/>
                  </a:gs>
                </a:gsLst>
                <a:lin ang="5400000" scaled="1"/>
                <a:tileRect/>
              </a:gradFill>
              <a:ln w="3175">
                <a:solidFill>
                  <a:srgbClr val="2045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4957893" y="4526147"/>
                <a:ext cx="662652" cy="413510"/>
              </a:xfrm>
              <a:prstGeom prst="rect">
                <a:avLst/>
              </a:prstGeom>
              <a:gradFill flip="none" rotWithShape="1">
                <a:gsLst>
                  <a:gs pos="0">
                    <a:srgbClr val="0F2D57"/>
                  </a:gs>
                  <a:gs pos="58000">
                    <a:srgbClr val="0D223F"/>
                  </a:gs>
                  <a:gs pos="100000">
                    <a:srgbClr val="0D2241"/>
                  </a:gs>
                </a:gsLst>
                <a:lin ang="5400000" scaled="1"/>
                <a:tileRect/>
              </a:gradFill>
              <a:ln w="3175">
                <a:solidFill>
                  <a:srgbClr val="2045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3933632" y="2789610"/>
                <a:ext cx="662652" cy="413510"/>
              </a:xfrm>
              <a:prstGeom prst="rect">
                <a:avLst/>
              </a:prstGeom>
              <a:gradFill flip="none" rotWithShape="1">
                <a:gsLst>
                  <a:gs pos="0">
                    <a:srgbClr val="0F2D57"/>
                  </a:gs>
                  <a:gs pos="58000">
                    <a:srgbClr val="0D223F"/>
                  </a:gs>
                  <a:gs pos="100000">
                    <a:srgbClr val="0D2241"/>
                  </a:gs>
                </a:gsLst>
                <a:lin ang="5400000" scaled="1"/>
                <a:tileRect/>
              </a:gradFill>
              <a:ln w="3175">
                <a:solidFill>
                  <a:srgbClr val="2045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3933632" y="3224543"/>
                <a:ext cx="662652" cy="413510"/>
              </a:xfrm>
              <a:prstGeom prst="rect">
                <a:avLst/>
              </a:prstGeom>
              <a:gradFill flip="none" rotWithShape="1">
                <a:gsLst>
                  <a:gs pos="0">
                    <a:srgbClr val="0F2D57"/>
                  </a:gs>
                  <a:gs pos="58000">
                    <a:srgbClr val="0D223F"/>
                  </a:gs>
                  <a:gs pos="100000">
                    <a:srgbClr val="0D2241"/>
                  </a:gs>
                </a:gsLst>
                <a:lin ang="5400000" scaled="1"/>
                <a:tileRect/>
              </a:gradFill>
              <a:ln w="3175">
                <a:solidFill>
                  <a:srgbClr val="2045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3933632" y="3659476"/>
                <a:ext cx="662652" cy="413510"/>
              </a:xfrm>
              <a:prstGeom prst="rect">
                <a:avLst/>
              </a:prstGeom>
              <a:gradFill flip="none" rotWithShape="1">
                <a:gsLst>
                  <a:gs pos="0">
                    <a:srgbClr val="0F2D57"/>
                  </a:gs>
                  <a:gs pos="58000">
                    <a:srgbClr val="0D223F"/>
                  </a:gs>
                  <a:gs pos="100000">
                    <a:srgbClr val="0D2241"/>
                  </a:gs>
                </a:gsLst>
                <a:lin ang="5400000" scaled="1"/>
                <a:tileRect/>
              </a:gradFill>
              <a:ln w="3175">
                <a:solidFill>
                  <a:srgbClr val="2045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3933632" y="4094409"/>
                <a:ext cx="662652" cy="413510"/>
              </a:xfrm>
              <a:prstGeom prst="rect">
                <a:avLst/>
              </a:prstGeom>
              <a:gradFill flip="none" rotWithShape="1">
                <a:gsLst>
                  <a:gs pos="0">
                    <a:srgbClr val="0F2D57"/>
                  </a:gs>
                  <a:gs pos="58000">
                    <a:srgbClr val="0D223F"/>
                  </a:gs>
                  <a:gs pos="100000">
                    <a:srgbClr val="0D2241"/>
                  </a:gs>
                </a:gsLst>
                <a:lin ang="5400000" scaled="1"/>
                <a:tileRect/>
              </a:gradFill>
              <a:ln w="3175">
                <a:solidFill>
                  <a:srgbClr val="2045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3933632" y="4529341"/>
                <a:ext cx="662652" cy="413510"/>
              </a:xfrm>
              <a:prstGeom prst="rect">
                <a:avLst/>
              </a:prstGeom>
              <a:gradFill flip="none" rotWithShape="1">
                <a:gsLst>
                  <a:gs pos="0">
                    <a:srgbClr val="0F2D57"/>
                  </a:gs>
                  <a:gs pos="58000">
                    <a:srgbClr val="0D223F"/>
                  </a:gs>
                  <a:gs pos="100000">
                    <a:srgbClr val="0D2241"/>
                  </a:gs>
                </a:gsLst>
                <a:lin ang="5400000" scaled="1"/>
                <a:tileRect/>
              </a:gradFill>
              <a:ln w="3175">
                <a:solidFill>
                  <a:srgbClr val="2045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1" name="그림 1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8119" y="2808530"/>
                <a:ext cx="369438" cy="371676"/>
              </a:xfrm>
              <a:prstGeom prst="rect">
                <a:avLst/>
              </a:prstGeom>
            </p:spPr>
          </p:pic>
          <p:pic>
            <p:nvPicPr>
              <p:cNvPr id="132" name="그림 13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9338" y="2813921"/>
                <a:ext cx="369915" cy="372157"/>
              </a:xfrm>
              <a:prstGeom prst="rect">
                <a:avLst/>
              </a:prstGeom>
            </p:spPr>
          </p:pic>
          <p:grpSp>
            <p:nvGrpSpPr>
              <p:cNvPr id="133" name="그룹 132"/>
              <p:cNvGrpSpPr/>
              <p:nvPr/>
            </p:nvGrpSpPr>
            <p:grpSpPr>
              <a:xfrm>
                <a:off x="3634115" y="4093573"/>
                <a:ext cx="289675" cy="142403"/>
                <a:chOff x="3656739" y="3036274"/>
                <a:chExt cx="409632" cy="238158"/>
              </a:xfrm>
            </p:grpSpPr>
            <p:pic>
              <p:nvPicPr>
                <p:cNvPr id="134" name="그림 13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6739" y="3036274"/>
                  <a:ext cx="409632" cy="238158"/>
                </a:xfrm>
                <a:prstGeom prst="rect">
                  <a:avLst/>
                </a:prstGeom>
              </p:spPr>
            </p:pic>
            <p:sp>
              <p:nvSpPr>
                <p:cNvPr id="135" name="TextBox 134"/>
                <p:cNvSpPr txBox="1"/>
                <p:nvPr/>
              </p:nvSpPr>
              <p:spPr>
                <a:xfrm>
                  <a:off x="3740572" y="3097440"/>
                  <a:ext cx="241966" cy="11346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ko-KR" sz="500" b="1" dirty="0" smtClean="0">
                      <a:solidFill>
                        <a:schemeClr val="bg1"/>
                      </a:solidFill>
                    </a:rPr>
                    <a:t>CTRL+7</a:t>
                  </a:r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36" name="그룹 135"/>
              <p:cNvGrpSpPr/>
              <p:nvPr/>
            </p:nvGrpSpPr>
            <p:grpSpPr>
              <a:xfrm>
                <a:off x="4650887" y="4524519"/>
                <a:ext cx="289675" cy="142403"/>
                <a:chOff x="3656739" y="3036274"/>
                <a:chExt cx="409632" cy="238158"/>
              </a:xfrm>
            </p:grpSpPr>
            <p:pic>
              <p:nvPicPr>
                <p:cNvPr id="137" name="그림 136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6739" y="3036274"/>
                  <a:ext cx="409632" cy="238158"/>
                </a:xfrm>
                <a:prstGeom prst="rect">
                  <a:avLst/>
                </a:prstGeom>
              </p:spPr>
            </p:pic>
            <p:sp>
              <p:nvSpPr>
                <p:cNvPr id="138" name="TextBox 137"/>
                <p:cNvSpPr txBox="1"/>
                <p:nvPr/>
              </p:nvSpPr>
              <p:spPr>
                <a:xfrm>
                  <a:off x="3740572" y="3097440"/>
                  <a:ext cx="241966" cy="11346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ko-KR" sz="500" b="1" dirty="0" smtClean="0">
                      <a:solidFill>
                        <a:schemeClr val="bg1"/>
                      </a:solidFill>
                    </a:rPr>
                    <a:t>CTRL+0</a:t>
                  </a:r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39" name="그룹 138"/>
              <p:cNvGrpSpPr/>
              <p:nvPr/>
            </p:nvGrpSpPr>
            <p:grpSpPr>
              <a:xfrm>
                <a:off x="3634115" y="4524519"/>
                <a:ext cx="289675" cy="142403"/>
                <a:chOff x="3656739" y="3036274"/>
                <a:chExt cx="409632" cy="238158"/>
              </a:xfrm>
            </p:grpSpPr>
            <p:pic>
              <p:nvPicPr>
                <p:cNvPr id="140" name="그림 139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6739" y="3036274"/>
                  <a:ext cx="409632" cy="238158"/>
                </a:xfrm>
                <a:prstGeom prst="rect">
                  <a:avLst/>
                </a:prstGeom>
              </p:spPr>
            </p:pic>
            <p:sp>
              <p:nvSpPr>
                <p:cNvPr id="141" name="TextBox 140"/>
                <p:cNvSpPr txBox="1"/>
                <p:nvPr/>
              </p:nvSpPr>
              <p:spPr>
                <a:xfrm>
                  <a:off x="3740572" y="3097440"/>
                  <a:ext cx="241966" cy="11346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ko-KR" sz="500" b="1" dirty="0" smtClean="0">
                      <a:solidFill>
                        <a:schemeClr val="bg1"/>
                      </a:solidFill>
                    </a:rPr>
                    <a:t>CTRL+9</a:t>
                  </a:r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6" name="그룹 145"/>
              <p:cNvGrpSpPr/>
              <p:nvPr/>
            </p:nvGrpSpPr>
            <p:grpSpPr>
              <a:xfrm>
                <a:off x="4656446" y="4092752"/>
                <a:ext cx="289675" cy="142403"/>
                <a:chOff x="3656739" y="3036274"/>
                <a:chExt cx="409632" cy="238158"/>
              </a:xfrm>
            </p:grpSpPr>
            <p:pic>
              <p:nvPicPr>
                <p:cNvPr id="147" name="그림 146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56739" y="3036274"/>
                  <a:ext cx="409632" cy="238158"/>
                </a:xfrm>
                <a:prstGeom prst="rect">
                  <a:avLst/>
                </a:prstGeom>
              </p:spPr>
            </p:pic>
            <p:sp>
              <p:nvSpPr>
                <p:cNvPr id="148" name="TextBox 147"/>
                <p:cNvSpPr txBox="1"/>
                <p:nvPr/>
              </p:nvSpPr>
              <p:spPr>
                <a:xfrm>
                  <a:off x="3740572" y="3097440"/>
                  <a:ext cx="241966" cy="11346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ko-KR" sz="500" b="1" dirty="0" smtClean="0">
                      <a:solidFill>
                        <a:schemeClr val="bg1"/>
                      </a:solidFill>
                    </a:rPr>
                    <a:t>CTRL+8</a:t>
                  </a:r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110" name="그룹 109"/>
            <p:cNvGrpSpPr/>
            <p:nvPr/>
          </p:nvGrpSpPr>
          <p:grpSpPr>
            <a:xfrm>
              <a:off x="4215729" y="3899707"/>
              <a:ext cx="1554378" cy="1128653"/>
              <a:chOff x="4772055" y="4510317"/>
              <a:chExt cx="1488283" cy="1128653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4772055" y="4510317"/>
                <a:ext cx="1488283" cy="1128653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6190982" y="4560990"/>
                <a:ext cx="45719" cy="1056095"/>
                <a:chOff x="9357938" y="3010557"/>
                <a:chExt cx="45719" cy="1056095"/>
              </a:xfrm>
            </p:grpSpPr>
            <p:sp>
              <p:nvSpPr>
                <p:cNvPr id="165" name="모서리가 둥근 직사각형 164"/>
                <p:cNvSpPr/>
                <p:nvPr/>
              </p:nvSpPr>
              <p:spPr>
                <a:xfrm>
                  <a:off x="9357938" y="3305096"/>
                  <a:ext cx="45719" cy="7804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이등변 삼각형 165"/>
                <p:cNvSpPr/>
                <p:nvPr/>
              </p:nvSpPr>
              <p:spPr>
                <a:xfrm>
                  <a:off x="9357938" y="3010557"/>
                  <a:ext cx="45719" cy="5170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이등변 삼각형 166"/>
                <p:cNvSpPr/>
                <p:nvPr/>
              </p:nvSpPr>
              <p:spPr>
                <a:xfrm flipV="1">
                  <a:off x="9357938" y="4014950"/>
                  <a:ext cx="45719" cy="5170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4" name="직사각형 123"/>
              <p:cNvSpPr/>
              <p:nvPr/>
            </p:nvSpPr>
            <p:spPr>
              <a:xfrm>
                <a:off x="4805426" y="4521886"/>
                <a:ext cx="1361245" cy="1092404"/>
              </a:xfrm>
              <a:prstGeom prst="rect">
                <a:avLst/>
              </a:prstGeom>
              <a:solidFill>
                <a:srgbClr val="4550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4866933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5200252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/>
              <p:cNvSpPr/>
              <p:nvPr/>
            </p:nvSpPr>
            <p:spPr>
              <a:xfrm>
                <a:off x="5533571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/>
              <p:cNvSpPr/>
              <p:nvPr/>
            </p:nvSpPr>
            <p:spPr>
              <a:xfrm>
                <a:off x="5866891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4866933" y="4847943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>
                <a:off x="5200252" y="4847943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타원 149"/>
              <p:cNvSpPr/>
              <p:nvPr/>
            </p:nvSpPr>
            <p:spPr>
              <a:xfrm>
                <a:off x="5533571" y="4847943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타원 150"/>
              <p:cNvSpPr/>
              <p:nvPr/>
            </p:nvSpPr>
            <p:spPr>
              <a:xfrm>
                <a:off x="5866891" y="4847943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4866933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타원 152"/>
              <p:cNvSpPr/>
              <p:nvPr/>
            </p:nvSpPr>
            <p:spPr>
              <a:xfrm>
                <a:off x="5200252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타원 153"/>
              <p:cNvSpPr/>
              <p:nvPr/>
            </p:nvSpPr>
            <p:spPr>
              <a:xfrm>
                <a:off x="5533571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타원 154"/>
              <p:cNvSpPr/>
              <p:nvPr/>
            </p:nvSpPr>
            <p:spPr>
              <a:xfrm>
                <a:off x="5866891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타원 155"/>
              <p:cNvSpPr/>
              <p:nvPr/>
            </p:nvSpPr>
            <p:spPr>
              <a:xfrm>
                <a:off x="4866933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5200252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/>
              <p:cNvSpPr/>
              <p:nvPr/>
            </p:nvSpPr>
            <p:spPr>
              <a:xfrm>
                <a:off x="5533571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5866891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0" name="그림 15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6847" y="4604602"/>
                <a:ext cx="158059" cy="153728"/>
              </a:xfrm>
              <a:prstGeom prst="rect">
                <a:avLst/>
              </a:prstGeom>
            </p:spPr>
          </p:pic>
          <p:pic>
            <p:nvPicPr>
              <p:cNvPr id="161" name="그림 16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5" t="42506" r="11785" b="14507"/>
              <a:stretch/>
            </p:blipFill>
            <p:spPr>
              <a:xfrm>
                <a:off x="5519305" y="4582181"/>
                <a:ext cx="253919" cy="19376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175" y="4575269"/>
                <a:ext cx="200964" cy="202295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2067" y="4847550"/>
                <a:ext cx="189100" cy="183917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828" y="4578997"/>
                <a:ext cx="200964" cy="202295"/>
              </a:xfrm>
              <a:prstGeom prst="rect">
                <a:avLst/>
              </a:prstGeom>
            </p:spPr>
          </p:pic>
        </p:grpSp>
        <p:grpSp>
          <p:nvGrpSpPr>
            <p:cNvPr id="168" name="그룹 167"/>
            <p:cNvGrpSpPr/>
            <p:nvPr/>
          </p:nvGrpSpPr>
          <p:grpSpPr>
            <a:xfrm>
              <a:off x="4215729" y="2757437"/>
              <a:ext cx="1555817" cy="1118835"/>
              <a:chOff x="3189217" y="4510317"/>
              <a:chExt cx="1555817" cy="1118835"/>
            </a:xfrm>
          </p:grpSpPr>
          <p:sp>
            <p:nvSpPr>
              <p:cNvPr id="169" name="직사각형 168"/>
              <p:cNvSpPr/>
              <p:nvPr/>
            </p:nvSpPr>
            <p:spPr>
              <a:xfrm>
                <a:off x="3194185" y="4510317"/>
                <a:ext cx="1550849" cy="1118835"/>
              </a:xfrm>
              <a:prstGeom prst="rect">
                <a:avLst/>
              </a:prstGeom>
              <a:gradFill flip="none" rotWithShape="1">
                <a:gsLst>
                  <a:gs pos="0">
                    <a:srgbClr val="2F3533"/>
                  </a:gs>
                  <a:gs pos="53000">
                    <a:srgbClr val="342D35"/>
                  </a:gs>
                  <a:gs pos="100000">
                    <a:srgbClr val="39283A"/>
                  </a:gs>
                </a:gsLst>
                <a:lin ang="0" scaled="1"/>
                <a:tileRect/>
              </a:gradFill>
              <a:ln>
                <a:solidFill>
                  <a:srgbClr val="000000">
                    <a:alpha val="80000"/>
                  </a:srgbClr>
                </a:solidFill>
              </a:ln>
              <a:effectLst>
                <a:glow rad="127000">
                  <a:schemeClr val="bg1">
                    <a:alpha val="3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3189217" y="4510317"/>
                <a:ext cx="1554378" cy="126761"/>
              </a:xfrm>
              <a:prstGeom prst="rect">
                <a:avLst/>
              </a:prstGeom>
              <a:gradFill flip="none" rotWithShape="1">
                <a:gsLst>
                  <a:gs pos="0">
                    <a:srgbClr val="676D69"/>
                  </a:gs>
                  <a:gs pos="53000">
                    <a:srgbClr val="65616F"/>
                  </a:gs>
                  <a:gs pos="100000">
                    <a:srgbClr val="754F68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b="1" dirty="0" smtClean="0"/>
                  <a:t>채팅 </a:t>
                </a:r>
                <a:r>
                  <a:rPr lang="ko-KR" altLang="en-US" sz="500" b="1" dirty="0" err="1" smtClean="0"/>
                  <a:t>이모티콘</a:t>
                </a:r>
                <a:endParaRPr lang="ko-KR" altLang="en-US" sz="500" b="1" dirty="0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3227702" y="4666773"/>
                <a:ext cx="1486898" cy="2162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2" name="직선 연결선 171"/>
              <p:cNvCxnSpPr/>
              <p:nvPr/>
            </p:nvCxnSpPr>
            <p:spPr>
              <a:xfrm>
                <a:off x="3227701" y="4914464"/>
                <a:ext cx="1486899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/>
              <p:cNvCxnSpPr/>
              <p:nvPr/>
            </p:nvCxnSpPr>
            <p:spPr>
              <a:xfrm>
                <a:off x="3227701" y="4907434"/>
                <a:ext cx="1486899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" name="직사각형 173"/>
              <p:cNvSpPr/>
              <p:nvPr/>
            </p:nvSpPr>
            <p:spPr>
              <a:xfrm>
                <a:off x="3508367" y="4666149"/>
                <a:ext cx="214220" cy="216881"/>
              </a:xfrm>
              <a:prstGeom prst="rect">
                <a:avLst/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glow rad="63500">
                  <a:schemeClr val="accent1">
                    <a:lumMod val="60000"/>
                    <a:lumOff val="40000"/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599430" y="4521886"/>
                <a:ext cx="131282" cy="11217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X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6" name="그룹 175"/>
              <p:cNvGrpSpPr/>
              <p:nvPr/>
            </p:nvGrpSpPr>
            <p:grpSpPr>
              <a:xfrm>
                <a:off x="3309596" y="5002719"/>
                <a:ext cx="1318731" cy="616834"/>
                <a:chOff x="2671383" y="2997491"/>
                <a:chExt cx="2042222" cy="955244"/>
              </a:xfrm>
            </p:grpSpPr>
            <p:pic>
              <p:nvPicPr>
                <p:cNvPr id="194" name="그림 193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0908" y="3471862"/>
                  <a:ext cx="475521" cy="478401"/>
                </a:xfrm>
                <a:prstGeom prst="rect">
                  <a:avLst/>
                </a:prstGeom>
              </p:spPr>
            </p:pic>
            <p:pic>
              <p:nvPicPr>
                <p:cNvPr id="195" name="그림 194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629" y="3471862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96" name="그림 195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4473" y="2997491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97" name="그림 196"/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629" y="2997491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98" name="그림 197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3317" y="3471862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99" name="그림 198"/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383" y="3471862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200" name="그림 199"/>
                <p:cNvPicPr>
                  <a:picLocks noChangeAspect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3316" y="2997491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201" name="그림 200"/>
                <p:cNvPicPr>
                  <a:picLocks noChangeAspect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2160" y="2997491"/>
                  <a:ext cx="477976" cy="480873"/>
                </a:xfrm>
                <a:prstGeom prst="rect">
                  <a:avLst/>
                </a:prstGeom>
              </p:spPr>
            </p:pic>
          </p:grpSp>
          <p:sp>
            <p:nvSpPr>
              <p:cNvPr id="177" name="직사각형 176"/>
              <p:cNvSpPr/>
              <p:nvPr/>
            </p:nvSpPr>
            <p:spPr>
              <a:xfrm>
                <a:off x="3964890" y="5010482"/>
                <a:ext cx="345174" cy="297201"/>
              </a:xfrm>
              <a:prstGeom prst="rect">
                <a:avLst/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glow rad="63500">
                  <a:schemeClr val="accent1">
                    <a:lumMod val="60000"/>
                    <a:lumOff val="40000"/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8" name="그룹 177"/>
              <p:cNvGrpSpPr/>
              <p:nvPr/>
            </p:nvGrpSpPr>
            <p:grpSpPr>
              <a:xfrm>
                <a:off x="3275980" y="4691230"/>
                <a:ext cx="1348725" cy="165311"/>
                <a:chOff x="3298204" y="4002375"/>
                <a:chExt cx="1660636" cy="203541"/>
              </a:xfrm>
            </p:grpSpPr>
            <p:pic>
              <p:nvPicPr>
                <p:cNvPr id="186" name="그림 185"/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6435" y="4002375"/>
                  <a:ext cx="200964" cy="202295"/>
                </a:xfrm>
                <a:prstGeom prst="rect">
                  <a:avLst/>
                </a:prstGeom>
              </p:spPr>
            </p:pic>
            <p:grpSp>
              <p:nvGrpSpPr>
                <p:cNvPr id="187" name="그룹 186"/>
                <p:cNvGrpSpPr/>
                <p:nvPr/>
              </p:nvGrpSpPr>
              <p:grpSpPr>
                <a:xfrm>
                  <a:off x="3298204" y="4002375"/>
                  <a:ext cx="202295" cy="202295"/>
                  <a:chOff x="2826265" y="3382633"/>
                  <a:chExt cx="570085" cy="570085"/>
                </a:xfrm>
              </p:grpSpPr>
              <p:sp>
                <p:nvSpPr>
                  <p:cNvPr id="192" name="모서리가 둥근 직사각형 191"/>
                  <p:cNvSpPr/>
                  <p:nvPr/>
                </p:nvSpPr>
                <p:spPr>
                  <a:xfrm>
                    <a:off x="2826265" y="3382633"/>
                    <a:ext cx="570085" cy="570085"/>
                  </a:xfrm>
                  <a:prstGeom prst="roundRect">
                    <a:avLst>
                      <a:gd name="adj" fmla="val 1457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93" name="그림 192"/>
                  <p:cNvPicPr>
                    <a:picLocks noChangeAspect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88594" y="3451065"/>
                    <a:ext cx="445424" cy="4332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8" name="그림 187"/>
                <p:cNvPicPr>
                  <a:picLocks noChangeAspect="1"/>
                </p:cNvPicPr>
                <p:nvPr/>
              </p:nvPicPr>
              <p:blipFill rotWithShape="1">
                <a:blip r:embed="rId27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5" t="42506" r="11785" b="14507"/>
                <a:stretch/>
              </p:blipFill>
              <p:spPr>
                <a:xfrm>
                  <a:off x="3898915" y="4012151"/>
                  <a:ext cx="253919" cy="193765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89" name="그림 188"/>
                <p:cNvPicPr>
                  <a:picLocks noChangeAspect="1"/>
                </p:cNvPicPr>
                <p:nvPr/>
              </p:nvPicPr>
              <p:blipFill>
                <a:blip r:embed="rId25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4952" y="4002375"/>
                  <a:ext cx="200964" cy="202295"/>
                </a:xfrm>
                <a:prstGeom prst="rect">
                  <a:avLst/>
                </a:prstGeom>
              </p:spPr>
            </p:pic>
            <p:pic>
              <p:nvPicPr>
                <p:cNvPr id="190" name="그림 189"/>
                <p:cNvPicPr>
                  <a:picLocks noChangeAspect="1"/>
                </p:cNvPicPr>
                <p:nvPr/>
              </p:nvPicPr>
              <p:blipFill>
                <a:blip r:embed="rId28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4201" y="4011567"/>
                  <a:ext cx="189100" cy="183917"/>
                </a:xfrm>
                <a:prstGeom prst="rect">
                  <a:avLst/>
                </a:prstGeom>
              </p:spPr>
            </p:pic>
            <p:pic>
              <p:nvPicPr>
                <p:cNvPr id="191" name="그림 190"/>
                <p:cNvPicPr>
                  <a:picLocks noChangeAspect="1"/>
                </p:cNvPicPr>
                <p:nvPr/>
              </p:nvPicPr>
              <p:blipFill rotWithShape="1">
                <a:blip r:embed="rId29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sharpenSoften amount="50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5" t="42506" r="11785" b="14507"/>
                <a:stretch/>
              </p:blipFill>
              <p:spPr>
                <a:xfrm>
                  <a:off x="4704921" y="4012151"/>
                  <a:ext cx="253919" cy="193765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30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34838" y="4676417"/>
                <a:ext cx="79762" cy="189060"/>
              </a:xfrm>
              <a:prstGeom prst="rect">
                <a:avLst/>
              </a:prstGeom>
            </p:spPr>
          </p:pic>
          <p:pic>
            <p:nvPicPr>
              <p:cNvPr id="180" name="그림 179"/>
              <p:cNvPicPr>
                <a:picLocks noChangeAspect="1"/>
              </p:cNvPicPr>
              <p:nvPr/>
            </p:nvPicPr>
            <p:blipFill>
              <a:blip r:embed="rId30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45952" y="5168516"/>
                <a:ext cx="79762" cy="189060"/>
              </a:xfrm>
              <a:prstGeom prst="rect">
                <a:avLst/>
              </a:prstGeom>
            </p:spPr>
          </p:pic>
          <p:pic>
            <p:nvPicPr>
              <p:cNvPr id="181" name="그림 180"/>
              <p:cNvPicPr>
                <a:picLocks noChangeAspect="1"/>
              </p:cNvPicPr>
              <p:nvPr/>
            </p:nvPicPr>
            <p:blipFill>
              <a:blip r:embed="rId30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3229834" y="5168516"/>
                <a:ext cx="79762" cy="189060"/>
              </a:xfrm>
              <a:prstGeom prst="rect">
                <a:avLst/>
              </a:prstGeom>
            </p:spPr>
          </p:pic>
          <p:grpSp>
            <p:nvGrpSpPr>
              <p:cNvPr id="182" name="그룹 181"/>
              <p:cNvGrpSpPr/>
              <p:nvPr/>
            </p:nvGrpSpPr>
            <p:grpSpPr>
              <a:xfrm>
                <a:off x="3871752" y="4939614"/>
                <a:ext cx="202544" cy="45719"/>
                <a:chOff x="3763862" y="4208693"/>
                <a:chExt cx="202544" cy="45719"/>
              </a:xfrm>
            </p:grpSpPr>
            <p:sp>
              <p:nvSpPr>
                <p:cNvPr id="183" name="타원 182"/>
                <p:cNvSpPr/>
                <p:nvPr/>
              </p:nvSpPr>
              <p:spPr>
                <a:xfrm>
                  <a:off x="3763862" y="4208693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>
                  <a:off x="3844115" y="4208693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타원 184"/>
                <p:cNvSpPr/>
                <p:nvPr/>
              </p:nvSpPr>
              <p:spPr>
                <a:xfrm>
                  <a:off x="3920687" y="4208693"/>
                  <a:ext cx="45719" cy="45719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8343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>
          <a:xfrm>
            <a:off x="707589" y="1544714"/>
            <a:ext cx="5585090" cy="417985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94662" y="1853703"/>
            <a:ext cx="3993684" cy="357235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smtClean="0"/>
              <a:t>쪽지 텍스트 영역 왼쪽에 </a:t>
            </a:r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표시 영역 추가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쪽지 보내기 창을 열면 화면 하단에 채팅 </a:t>
            </a:r>
            <a:r>
              <a:rPr lang="ko-KR" altLang="en-US" sz="1200" dirty="0" err="1" smtClean="0"/>
              <a:t>이모티콘</a:t>
            </a:r>
            <a:r>
              <a:rPr lang="en-US" altLang="ko-KR" sz="1200" dirty="0" smtClean="0"/>
              <a:t>UI</a:t>
            </a:r>
            <a:r>
              <a:rPr lang="ko-KR" altLang="en-US" sz="1200" smtClean="0"/>
              <a:t>이 같이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하단의 </a:t>
            </a:r>
            <a:r>
              <a:rPr lang="en-US" altLang="ko-KR" sz="1200" dirty="0" smtClean="0"/>
              <a:t>UI</a:t>
            </a:r>
            <a:r>
              <a:rPr lang="ko-KR" altLang="en-US" sz="1200" dirty="0" smtClean="0"/>
              <a:t>에서 선택한 </a:t>
            </a:r>
            <a:r>
              <a:rPr lang="ko-KR" altLang="en-US" sz="1200" dirty="0" err="1" smtClean="0"/>
              <a:t>이모티콘을</a:t>
            </a:r>
            <a:r>
              <a:rPr lang="ko-KR" altLang="en-US" sz="1200" dirty="0" smtClean="0"/>
              <a:t> 표시 및 전송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err="1" smtClean="0"/>
              <a:t>이모티콘을</a:t>
            </a:r>
            <a:r>
              <a:rPr lang="ko-KR" altLang="en-US" sz="1200" dirty="0" smtClean="0"/>
              <a:t> 선택하지 않으면 공백으로 표시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err="1" smtClean="0"/>
              <a:t>이모티콘</a:t>
            </a:r>
            <a:r>
              <a:rPr lang="ko-KR" altLang="en-US" sz="1200" dirty="0" smtClean="0"/>
              <a:t> 목록 닫힘 버튼 비활성화 </a:t>
            </a:r>
            <a:r>
              <a:rPr lang="en-US" altLang="ko-KR" sz="900" dirty="0" smtClean="0"/>
              <a:t>(</a:t>
            </a:r>
            <a:r>
              <a:rPr lang="ko-KR" altLang="en-US" sz="900" smtClean="0"/>
              <a:t>*쪽지 보내기 중에는 안닫힘</a:t>
            </a:r>
            <a:r>
              <a:rPr lang="en-US" altLang="ko-KR" sz="900" dirty="0" smtClean="0"/>
              <a:t>)</a:t>
            </a:r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쪽지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보내기에 </a:t>
            </a:r>
            <a:r>
              <a:rPr lang="ko-KR" altLang="en-US" sz="2400" b="1" dirty="0" err="1" smtClean="0"/>
              <a:t>이모티콘</a:t>
            </a:r>
            <a:r>
              <a:rPr lang="ko-KR" altLang="en-US" sz="2400" b="1" dirty="0" smtClean="0"/>
              <a:t> 기능 추가 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425941" y="2277492"/>
            <a:ext cx="2714932" cy="2028644"/>
            <a:chOff x="2629346" y="2546053"/>
            <a:chExt cx="2308122" cy="1724668"/>
          </a:xfrm>
        </p:grpSpPr>
        <p:grpSp>
          <p:nvGrpSpPr>
            <p:cNvPr id="17" name="그룹 16"/>
            <p:cNvGrpSpPr/>
            <p:nvPr/>
          </p:nvGrpSpPr>
          <p:grpSpPr>
            <a:xfrm>
              <a:off x="2629346" y="2546053"/>
              <a:ext cx="2308122" cy="1724668"/>
              <a:chOff x="4968425" y="2538956"/>
              <a:chExt cx="2308122" cy="1724668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4968425" y="2538956"/>
                <a:ext cx="2308122" cy="1724668"/>
              </a:xfrm>
              <a:prstGeom prst="rect">
                <a:avLst/>
              </a:prstGeom>
              <a:gradFill flip="none" rotWithShape="1">
                <a:gsLst>
                  <a:gs pos="0">
                    <a:srgbClr val="1C1C24"/>
                  </a:gs>
                  <a:gs pos="53000">
                    <a:srgbClr val="1B202B"/>
                  </a:gs>
                  <a:gs pos="100000">
                    <a:srgbClr val="2F2A2A"/>
                  </a:gs>
                </a:gsLst>
                <a:lin ang="0" scaled="1"/>
                <a:tileRect/>
              </a:gradFill>
              <a:ln>
                <a:solidFill>
                  <a:srgbClr val="000000">
                    <a:alpha val="80000"/>
                  </a:srgbClr>
                </a:solidFill>
              </a:ln>
              <a:effectLst>
                <a:glow rad="127000">
                  <a:schemeClr val="bg1">
                    <a:alpha val="3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4976137" y="2550012"/>
                <a:ext cx="2296914" cy="178901"/>
              </a:xfrm>
              <a:prstGeom prst="rect">
                <a:avLst/>
              </a:prstGeom>
              <a:gradFill flip="none" rotWithShape="1">
                <a:gsLst>
                  <a:gs pos="0">
                    <a:srgbClr val="41495F"/>
                  </a:gs>
                  <a:gs pos="53000">
                    <a:srgbClr val="32486B"/>
                  </a:gs>
                  <a:gs pos="100000">
                    <a:srgbClr val="5E555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쪽지보내기</a:t>
                </a:r>
                <a:endParaRPr lang="ko-KR" altLang="en-US" sz="8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>
                <a:off x="5370408" y="2946840"/>
                <a:ext cx="1864358" cy="1340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4976138" y="4031333"/>
                <a:ext cx="2297885" cy="225882"/>
              </a:xfrm>
              <a:prstGeom prst="rect">
                <a:avLst/>
              </a:prstGeom>
              <a:gradFill flip="none" rotWithShape="1">
                <a:gsLst>
                  <a:gs pos="0">
                    <a:srgbClr val="923657"/>
                  </a:gs>
                  <a:gs pos="53000">
                    <a:srgbClr val="72525E"/>
                  </a:gs>
                  <a:gs pos="100000">
                    <a:srgbClr val="716E6B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/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5908864" y="4070466"/>
                <a:ext cx="421254" cy="159943"/>
                <a:chOff x="4411105" y="4070466"/>
                <a:chExt cx="421254" cy="159943"/>
              </a:xfrm>
            </p:grpSpPr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1105" y="4070466"/>
                  <a:ext cx="421254" cy="159943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4521344" y="4106447"/>
                  <a:ext cx="209020" cy="8760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bg1"/>
                      </a:solidFill>
                    </a:rPr>
                    <a:t>보내기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8" name="직사각형 237"/>
              <p:cNvSpPr/>
              <p:nvPr/>
            </p:nvSpPr>
            <p:spPr>
              <a:xfrm>
                <a:off x="5794939" y="3137107"/>
                <a:ext cx="1438762" cy="813748"/>
              </a:xfrm>
              <a:prstGeom prst="rect">
                <a:avLst/>
              </a:prstGeom>
              <a:gradFill flip="none" rotWithShape="1">
                <a:gsLst>
                  <a:gs pos="0">
                    <a:srgbClr val="141D2B"/>
                  </a:gs>
                  <a:gs pos="50000">
                    <a:srgbClr val="141D2B"/>
                  </a:gs>
                  <a:gs pos="100000">
                    <a:srgbClr val="141E2B"/>
                  </a:gs>
                </a:gsLst>
                <a:lin ang="0" scaled="1"/>
                <a:tileRect/>
              </a:gradFill>
              <a:ln w="3175">
                <a:solidFill>
                  <a:schemeClr val="tx1"/>
                </a:soli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7126823" y="2581899"/>
                <a:ext cx="131282" cy="11217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bg1"/>
                    </a:solidFill>
                  </a:rPr>
                  <a:t>X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5040995" y="2797539"/>
                <a:ext cx="209020" cy="87601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noAutofit/>
              </a:bodyPr>
              <a:lstStyle/>
              <a:p>
                <a:r>
                  <a:rPr lang="ko-KR" altLang="en-US" sz="800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받는이</a:t>
                </a:r>
                <a:endParaRPr lang="ko-KR" altLang="en-US" sz="8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5040995" y="2968855"/>
                <a:ext cx="209020" cy="87601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bg1">
                        <a:lumMod val="85000"/>
                      </a:schemeClr>
                    </a:solidFill>
                  </a:rPr>
                  <a:t>제목</a:t>
                </a:r>
                <a:endParaRPr lang="ko-KR" altLang="en-US" sz="8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5389878" y="2797539"/>
                <a:ext cx="209020" cy="87601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noAutofit/>
              </a:bodyPr>
              <a:lstStyle/>
              <a:p>
                <a:r>
                  <a:rPr lang="ko-KR" altLang="en-US" sz="800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받는사람닉네임</a:t>
                </a:r>
                <a:endParaRPr lang="ko-KR" altLang="en-US" sz="8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5389878" y="2966293"/>
                <a:ext cx="209020" cy="87601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bg1">
                        <a:lumMod val="85000"/>
                      </a:schemeClr>
                    </a:solidFill>
                  </a:rPr>
                  <a:t>쪽지제목</a:t>
                </a:r>
                <a:endParaRPr lang="ko-KR" altLang="en-US" sz="8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43" name="직사각형 242"/>
            <p:cNvSpPr/>
            <p:nvPr/>
          </p:nvSpPr>
          <p:spPr>
            <a:xfrm>
              <a:off x="2675386" y="3144204"/>
              <a:ext cx="737628" cy="813748"/>
            </a:xfrm>
            <a:prstGeom prst="rect">
              <a:avLst/>
            </a:prstGeom>
            <a:gradFill flip="none" rotWithShape="1">
              <a:gsLst>
                <a:gs pos="0">
                  <a:srgbClr val="0F2D57"/>
                </a:gs>
                <a:gs pos="58000">
                  <a:srgbClr val="0D223F"/>
                </a:gs>
                <a:gs pos="100000">
                  <a:srgbClr val="0D2241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877" y="3384650"/>
              <a:ext cx="308645" cy="310516"/>
            </a:xfrm>
            <a:prstGeom prst="rect">
              <a:avLst/>
            </a:prstGeom>
          </p:spPr>
        </p:pic>
      </p:grpSp>
      <p:grpSp>
        <p:nvGrpSpPr>
          <p:cNvPr id="245" name="그룹 244"/>
          <p:cNvGrpSpPr/>
          <p:nvPr/>
        </p:nvGrpSpPr>
        <p:grpSpPr>
          <a:xfrm>
            <a:off x="4572603" y="4416023"/>
            <a:ext cx="1488283" cy="1128653"/>
            <a:chOff x="4772055" y="4510317"/>
            <a:chExt cx="1488283" cy="1128653"/>
          </a:xfrm>
        </p:grpSpPr>
        <p:sp>
          <p:nvSpPr>
            <p:cNvPr id="246" name="직사각형 245"/>
            <p:cNvSpPr/>
            <p:nvPr/>
          </p:nvSpPr>
          <p:spPr>
            <a:xfrm>
              <a:off x="4772055" y="4510317"/>
              <a:ext cx="1488283" cy="112865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47" name="그룹 246"/>
            <p:cNvGrpSpPr/>
            <p:nvPr/>
          </p:nvGrpSpPr>
          <p:grpSpPr>
            <a:xfrm>
              <a:off x="6190982" y="4560990"/>
              <a:ext cx="45719" cy="1056095"/>
              <a:chOff x="9357938" y="3010557"/>
              <a:chExt cx="45719" cy="1056095"/>
            </a:xfrm>
          </p:grpSpPr>
          <p:sp>
            <p:nvSpPr>
              <p:cNvPr id="270" name="모서리가 둥근 직사각형 269"/>
              <p:cNvSpPr/>
              <p:nvPr/>
            </p:nvSpPr>
            <p:spPr>
              <a:xfrm>
                <a:off x="9357938" y="3305096"/>
                <a:ext cx="45719" cy="780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이등변 삼각형 270"/>
              <p:cNvSpPr/>
              <p:nvPr/>
            </p:nvSpPr>
            <p:spPr>
              <a:xfrm>
                <a:off x="9357938" y="3010557"/>
                <a:ext cx="45719" cy="5170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이등변 삼각형 271"/>
              <p:cNvSpPr/>
              <p:nvPr/>
            </p:nvSpPr>
            <p:spPr>
              <a:xfrm flipV="1">
                <a:off x="9357938" y="4014950"/>
                <a:ext cx="45719" cy="5170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직사각형 247"/>
            <p:cNvSpPr/>
            <p:nvPr/>
          </p:nvSpPr>
          <p:spPr>
            <a:xfrm>
              <a:off x="4805426" y="4521886"/>
              <a:ext cx="1361245" cy="1092404"/>
            </a:xfrm>
            <a:prstGeom prst="rect">
              <a:avLst/>
            </a:prstGeom>
            <a:solidFill>
              <a:srgbClr val="455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/>
            <p:cNvSpPr/>
            <p:nvPr/>
          </p:nvSpPr>
          <p:spPr>
            <a:xfrm>
              <a:off x="4866933" y="4584461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/>
            <p:cNvSpPr/>
            <p:nvPr/>
          </p:nvSpPr>
          <p:spPr>
            <a:xfrm>
              <a:off x="5200252" y="4584461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/>
            <p:cNvSpPr/>
            <p:nvPr/>
          </p:nvSpPr>
          <p:spPr>
            <a:xfrm>
              <a:off x="5533571" y="4584461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/>
            <p:cNvSpPr/>
            <p:nvPr/>
          </p:nvSpPr>
          <p:spPr>
            <a:xfrm>
              <a:off x="5866891" y="4584461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3" name="타원 252"/>
            <p:cNvSpPr/>
            <p:nvPr/>
          </p:nvSpPr>
          <p:spPr>
            <a:xfrm>
              <a:off x="4866933" y="4847943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4" name="타원 253"/>
            <p:cNvSpPr/>
            <p:nvPr/>
          </p:nvSpPr>
          <p:spPr>
            <a:xfrm>
              <a:off x="5200252" y="4847943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5" name="타원 254"/>
            <p:cNvSpPr/>
            <p:nvPr/>
          </p:nvSpPr>
          <p:spPr>
            <a:xfrm>
              <a:off x="5533571" y="4847943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6" name="타원 255"/>
            <p:cNvSpPr/>
            <p:nvPr/>
          </p:nvSpPr>
          <p:spPr>
            <a:xfrm>
              <a:off x="5866891" y="4847943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7" name="타원 256"/>
            <p:cNvSpPr/>
            <p:nvPr/>
          </p:nvSpPr>
          <p:spPr>
            <a:xfrm>
              <a:off x="4866933" y="510904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8" name="타원 257"/>
            <p:cNvSpPr/>
            <p:nvPr/>
          </p:nvSpPr>
          <p:spPr>
            <a:xfrm>
              <a:off x="5200252" y="510904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9" name="타원 258"/>
            <p:cNvSpPr/>
            <p:nvPr/>
          </p:nvSpPr>
          <p:spPr>
            <a:xfrm>
              <a:off x="5533571" y="510904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타원 259"/>
            <p:cNvSpPr/>
            <p:nvPr/>
          </p:nvSpPr>
          <p:spPr>
            <a:xfrm>
              <a:off x="5866891" y="510904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1" name="타원 260"/>
            <p:cNvSpPr/>
            <p:nvPr/>
          </p:nvSpPr>
          <p:spPr>
            <a:xfrm>
              <a:off x="4866933" y="5372526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2" name="타원 261"/>
            <p:cNvSpPr/>
            <p:nvPr/>
          </p:nvSpPr>
          <p:spPr>
            <a:xfrm>
              <a:off x="5200252" y="5372526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3" name="타원 262"/>
            <p:cNvSpPr/>
            <p:nvPr/>
          </p:nvSpPr>
          <p:spPr>
            <a:xfrm>
              <a:off x="5533571" y="5372526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4" name="타원 263"/>
            <p:cNvSpPr/>
            <p:nvPr/>
          </p:nvSpPr>
          <p:spPr>
            <a:xfrm>
              <a:off x="5866891" y="5372526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65" name="그림 2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847" y="4604602"/>
              <a:ext cx="158059" cy="153728"/>
            </a:xfrm>
            <a:prstGeom prst="rect">
              <a:avLst/>
            </a:prstGeom>
          </p:spPr>
        </p:pic>
        <p:pic>
          <p:nvPicPr>
            <p:cNvPr id="266" name="그림 26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5" t="42506" r="11785" b="14507"/>
            <a:stretch/>
          </p:blipFill>
          <p:spPr>
            <a:xfrm>
              <a:off x="5519305" y="4582181"/>
              <a:ext cx="253919" cy="1937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7" name="그림 266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175" y="4575269"/>
              <a:ext cx="200964" cy="202295"/>
            </a:xfrm>
            <a:prstGeom prst="rect">
              <a:avLst/>
            </a:prstGeom>
          </p:spPr>
        </p:pic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067" y="4847550"/>
              <a:ext cx="189100" cy="183917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828" y="4578997"/>
              <a:ext cx="200964" cy="202295"/>
            </a:xfrm>
            <a:prstGeom prst="rect">
              <a:avLst/>
            </a:prstGeom>
          </p:spPr>
        </p:pic>
      </p:grpSp>
      <p:grpSp>
        <p:nvGrpSpPr>
          <p:cNvPr id="273" name="그룹 272"/>
          <p:cNvGrpSpPr/>
          <p:nvPr/>
        </p:nvGrpSpPr>
        <p:grpSpPr>
          <a:xfrm>
            <a:off x="2989765" y="4416023"/>
            <a:ext cx="1555817" cy="1118835"/>
            <a:chOff x="3189217" y="4510317"/>
            <a:chExt cx="1555817" cy="1118835"/>
          </a:xfrm>
        </p:grpSpPr>
        <p:sp>
          <p:nvSpPr>
            <p:cNvPr id="274" name="직사각형 273"/>
            <p:cNvSpPr/>
            <p:nvPr/>
          </p:nvSpPr>
          <p:spPr>
            <a:xfrm>
              <a:off x="3194185" y="4510317"/>
              <a:ext cx="1550849" cy="1118835"/>
            </a:xfrm>
            <a:prstGeom prst="rect">
              <a:avLst/>
            </a:prstGeom>
            <a:gradFill flip="none" rotWithShape="1">
              <a:gsLst>
                <a:gs pos="0">
                  <a:srgbClr val="2F3533"/>
                </a:gs>
                <a:gs pos="53000">
                  <a:srgbClr val="342D35"/>
                </a:gs>
                <a:gs pos="100000">
                  <a:srgbClr val="39283A"/>
                </a:gs>
              </a:gsLst>
              <a:lin ang="0" scaled="1"/>
              <a:tileRect/>
            </a:gradFill>
            <a:ln>
              <a:solidFill>
                <a:srgbClr val="000000">
                  <a:alpha val="80000"/>
                </a:srgbClr>
              </a:solidFill>
            </a:ln>
            <a:effectLst>
              <a:glow rad="127000">
                <a:schemeClr val="bg1">
                  <a:alpha val="3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3189217" y="4510317"/>
              <a:ext cx="1554378" cy="126761"/>
            </a:xfrm>
            <a:prstGeom prst="rect">
              <a:avLst/>
            </a:prstGeom>
            <a:gradFill flip="none" rotWithShape="1">
              <a:gsLst>
                <a:gs pos="0">
                  <a:srgbClr val="676D69"/>
                </a:gs>
                <a:gs pos="53000">
                  <a:srgbClr val="65616F"/>
                </a:gs>
                <a:gs pos="100000">
                  <a:srgbClr val="754F6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b="1" dirty="0" smtClean="0"/>
                <a:t>채팅 </a:t>
              </a:r>
              <a:r>
                <a:rPr lang="ko-KR" altLang="en-US" sz="500" b="1" dirty="0" err="1" smtClean="0"/>
                <a:t>이모티콘</a:t>
              </a:r>
              <a:endParaRPr lang="ko-KR" altLang="en-US" sz="500" b="1" dirty="0"/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3227702" y="4666773"/>
              <a:ext cx="1486898" cy="2162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3227701" y="4914464"/>
              <a:ext cx="1486899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277"/>
            <p:cNvCxnSpPr/>
            <p:nvPr/>
          </p:nvCxnSpPr>
          <p:spPr>
            <a:xfrm>
              <a:off x="3227701" y="4907434"/>
              <a:ext cx="14868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직사각형 278"/>
            <p:cNvSpPr/>
            <p:nvPr/>
          </p:nvSpPr>
          <p:spPr>
            <a:xfrm>
              <a:off x="3508367" y="4666149"/>
              <a:ext cx="214220" cy="216881"/>
            </a:xfrm>
            <a:prstGeom prst="rect">
              <a:avLst/>
            </a:prstGeom>
            <a:noFill/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63500">
                <a:schemeClr val="accent1">
                  <a:lumMod val="60000"/>
                  <a:lumOff val="40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4599430" y="4521886"/>
              <a:ext cx="131282" cy="11217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X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3309596" y="5002719"/>
              <a:ext cx="1318731" cy="616834"/>
              <a:chOff x="2671383" y="2997491"/>
              <a:chExt cx="2042222" cy="955244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0908" y="3471862"/>
                <a:ext cx="475521" cy="478401"/>
              </a:xfrm>
              <a:prstGeom prst="rect">
                <a:avLst/>
              </a:prstGeom>
            </p:spPr>
          </p:pic>
          <p:pic>
            <p:nvPicPr>
              <p:cNvPr id="300" name="그림 29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629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1" name="그림 30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4473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2" name="그림 30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629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3" name="그림 30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317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4" name="그림 3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383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5" name="그림 304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316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6" name="그림 305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2160" y="2997491"/>
                <a:ext cx="477976" cy="480873"/>
              </a:xfrm>
              <a:prstGeom prst="rect">
                <a:avLst/>
              </a:prstGeom>
            </p:spPr>
          </p:pic>
        </p:grpSp>
        <p:sp>
          <p:nvSpPr>
            <p:cNvPr id="282" name="직사각형 281"/>
            <p:cNvSpPr/>
            <p:nvPr/>
          </p:nvSpPr>
          <p:spPr>
            <a:xfrm>
              <a:off x="3964890" y="5010482"/>
              <a:ext cx="345174" cy="297201"/>
            </a:xfrm>
            <a:prstGeom prst="rect">
              <a:avLst/>
            </a:prstGeom>
            <a:noFill/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63500">
                <a:schemeClr val="accent1">
                  <a:lumMod val="60000"/>
                  <a:lumOff val="40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3" name="그룹 282"/>
            <p:cNvGrpSpPr/>
            <p:nvPr/>
          </p:nvGrpSpPr>
          <p:grpSpPr>
            <a:xfrm>
              <a:off x="3275980" y="4691230"/>
              <a:ext cx="1348725" cy="165311"/>
              <a:chOff x="3298204" y="4002375"/>
              <a:chExt cx="1660636" cy="203541"/>
            </a:xfrm>
          </p:grpSpPr>
          <p:pic>
            <p:nvPicPr>
              <p:cNvPr id="291" name="그림 290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6435" y="4002375"/>
                <a:ext cx="200964" cy="202295"/>
              </a:xfrm>
              <a:prstGeom prst="rect">
                <a:avLst/>
              </a:prstGeom>
            </p:spPr>
          </p:pic>
          <p:grpSp>
            <p:nvGrpSpPr>
              <p:cNvPr id="292" name="그룹 291"/>
              <p:cNvGrpSpPr/>
              <p:nvPr/>
            </p:nvGrpSpPr>
            <p:grpSpPr>
              <a:xfrm>
                <a:off x="3298204" y="4002375"/>
                <a:ext cx="202295" cy="202295"/>
                <a:chOff x="2826265" y="3382633"/>
                <a:chExt cx="570085" cy="570085"/>
              </a:xfrm>
            </p:grpSpPr>
            <p:sp>
              <p:nvSpPr>
                <p:cNvPr id="297" name="모서리가 둥근 직사각형 296"/>
                <p:cNvSpPr/>
                <p:nvPr/>
              </p:nvSpPr>
              <p:spPr>
                <a:xfrm>
                  <a:off x="2826265" y="3382633"/>
                  <a:ext cx="570085" cy="570085"/>
                </a:xfrm>
                <a:prstGeom prst="roundRect">
                  <a:avLst>
                    <a:gd name="adj" fmla="val 1457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98" name="그림 297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8594" y="3451065"/>
                  <a:ext cx="445424" cy="433220"/>
                </a:xfrm>
                <a:prstGeom prst="rect">
                  <a:avLst/>
                </a:prstGeom>
              </p:spPr>
            </p:pic>
          </p:grpSp>
          <p:pic>
            <p:nvPicPr>
              <p:cNvPr id="293" name="그림 292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5" t="42506" r="11785" b="14507"/>
              <a:stretch/>
            </p:blipFill>
            <p:spPr>
              <a:xfrm>
                <a:off x="3898915" y="4012151"/>
                <a:ext cx="253919" cy="19376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4" name="그림 293"/>
              <p:cNvPicPr>
                <a:picLocks noChangeAspect="1"/>
              </p:cNvPicPr>
              <p:nvPr/>
            </p:nvPicPr>
            <p:blipFill>
              <a:blip r:embed="rId1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4952" y="4002375"/>
                <a:ext cx="200964" cy="202295"/>
              </a:xfrm>
              <a:prstGeom prst="rect">
                <a:avLst/>
              </a:prstGeom>
            </p:spPr>
          </p:pic>
          <p:pic>
            <p:nvPicPr>
              <p:cNvPr id="295" name="그림 294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4201" y="4011567"/>
                <a:ext cx="189100" cy="183917"/>
              </a:xfrm>
              <a:prstGeom prst="rect">
                <a:avLst/>
              </a:prstGeom>
            </p:spPr>
          </p:pic>
          <p:pic>
            <p:nvPicPr>
              <p:cNvPr id="296" name="그림 295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5" t="42506" r="11785" b="14507"/>
              <a:stretch/>
            </p:blipFill>
            <p:spPr>
              <a:xfrm>
                <a:off x="4704921" y="4012151"/>
                <a:ext cx="253919" cy="19376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84" name="그림 283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34838" y="4676417"/>
              <a:ext cx="79762" cy="189060"/>
            </a:xfrm>
            <a:prstGeom prst="rect">
              <a:avLst/>
            </a:prstGeom>
          </p:spPr>
        </p:pic>
        <p:pic>
          <p:nvPicPr>
            <p:cNvPr id="285" name="그림 284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5952" y="5168516"/>
              <a:ext cx="79762" cy="189060"/>
            </a:xfrm>
            <a:prstGeom prst="rect">
              <a:avLst/>
            </a:prstGeom>
          </p:spPr>
        </p:pic>
        <p:pic>
          <p:nvPicPr>
            <p:cNvPr id="286" name="그림 285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29834" y="5168516"/>
              <a:ext cx="79762" cy="189060"/>
            </a:xfrm>
            <a:prstGeom prst="rect">
              <a:avLst/>
            </a:prstGeom>
          </p:spPr>
        </p:pic>
        <p:grpSp>
          <p:nvGrpSpPr>
            <p:cNvPr id="287" name="그룹 286"/>
            <p:cNvGrpSpPr/>
            <p:nvPr/>
          </p:nvGrpSpPr>
          <p:grpSpPr>
            <a:xfrm>
              <a:off x="3871752" y="4939614"/>
              <a:ext cx="202544" cy="45719"/>
              <a:chOff x="3763862" y="4208693"/>
              <a:chExt cx="202544" cy="45719"/>
            </a:xfrm>
          </p:grpSpPr>
          <p:sp>
            <p:nvSpPr>
              <p:cNvPr id="288" name="타원 287"/>
              <p:cNvSpPr/>
              <p:nvPr/>
            </p:nvSpPr>
            <p:spPr>
              <a:xfrm>
                <a:off x="3763862" y="4208693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3844115" y="4208693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3920687" y="4208693"/>
                <a:ext cx="45719" cy="45719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247" y="3909166"/>
            <a:ext cx="2435855" cy="1815401"/>
          </a:xfrm>
          <a:prstGeom prst="rect">
            <a:avLst/>
          </a:prstGeom>
        </p:spPr>
      </p:pic>
      <p:cxnSp>
        <p:nvCxnSpPr>
          <p:cNvPr id="338" name="직선 화살표 연결선 337"/>
          <p:cNvCxnSpPr>
            <a:stCxn id="243" idx="0"/>
            <a:endCxn id="3" idx="1"/>
          </p:cNvCxnSpPr>
          <p:nvPr/>
        </p:nvCxnSpPr>
        <p:spPr>
          <a:xfrm rot="5400000" flipH="1" flipV="1">
            <a:off x="4329915" y="616321"/>
            <a:ext cx="948747" cy="378074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내용 개체 틀 2"/>
          <p:cNvSpPr txBox="1">
            <a:spLocks/>
          </p:cNvSpPr>
          <p:nvPr/>
        </p:nvSpPr>
        <p:spPr>
          <a:xfrm>
            <a:off x="6694662" y="5716815"/>
            <a:ext cx="1784320" cy="35723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1000" b="1" dirty="0" smtClean="0"/>
              <a:t>참고</a:t>
            </a:r>
            <a:r>
              <a:rPr lang="en-US" altLang="ko-KR" sz="1000" b="1" dirty="0" smtClean="0"/>
              <a:t>:</a:t>
            </a:r>
            <a:r>
              <a:rPr lang="ko-KR" altLang="en-US" sz="1000" b="1" dirty="0" smtClean="0"/>
              <a:t>기존 쪽지 창</a:t>
            </a:r>
            <a:endParaRPr lang="en-US" altLang="ko-KR" sz="900" b="1" dirty="0" smtClean="0"/>
          </a:p>
        </p:txBody>
      </p:sp>
    </p:spTree>
    <p:extLst>
      <p:ext uri="{BB962C8B-B14F-4D97-AF65-F5344CB8AC3E}">
        <p14:creationId xmlns:p14="http://schemas.microsoft.com/office/powerpoint/2010/main" val="20597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>
          <a:xfrm>
            <a:off x="707589" y="1544714"/>
            <a:ext cx="5585090" cy="417985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94662" y="1853703"/>
            <a:ext cx="3993684" cy="357235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smtClean="0"/>
              <a:t>메신저에서 쪽지 보낼 때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*기본 사항은 기본 쪽지 보내기 창과 동일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텍스트 입력 영역을 변경하여 </a:t>
            </a:r>
            <a:r>
              <a:rPr lang="ko-KR" altLang="en-US" sz="1200" dirty="0" err="1" smtClean="0"/>
              <a:t>이모티콘</a:t>
            </a:r>
            <a:r>
              <a:rPr lang="ko-KR" altLang="en-US" sz="1200" dirty="0" smtClean="0"/>
              <a:t> 및 관련 </a:t>
            </a:r>
            <a:r>
              <a:rPr lang="en-US" altLang="ko-KR" sz="1200" dirty="0" smtClean="0"/>
              <a:t>UI </a:t>
            </a:r>
            <a:r>
              <a:rPr lang="ko-KR" altLang="en-US" sz="1200" smtClean="0"/>
              <a:t>표시</a:t>
            </a: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200" dirty="0" smtClean="0"/>
              <a:t>    </a:t>
            </a:r>
            <a:r>
              <a:rPr lang="en-US" altLang="ko-KR" sz="1200" dirty="0" smtClean="0"/>
              <a:t>(</a:t>
            </a:r>
            <a:r>
              <a:rPr lang="ko-KR" altLang="en-US" sz="1200" smtClean="0"/>
              <a:t>*텍스트 영역</a:t>
            </a:r>
            <a:r>
              <a:rPr lang="en-US" altLang="ko-KR" sz="1200" dirty="0" smtClean="0"/>
              <a:t>/</a:t>
            </a:r>
            <a:r>
              <a:rPr lang="ko-KR" altLang="en-US" sz="1200" smtClean="0"/>
              <a:t>보내기 버튼만 변경</a:t>
            </a:r>
            <a:r>
              <a:rPr lang="en-US" altLang="ko-KR" sz="1200" dirty="0" smtClean="0"/>
              <a:t>,</a:t>
            </a:r>
            <a:r>
              <a:rPr lang="ko-KR" altLang="en-US" sz="1200" smtClean="0"/>
              <a:t> 창 크기는 변경 하지 않음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다른 쪽지 함으로 이동하면 </a:t>
            </a:r>
            <a:r>
              <a:rPr lang="ko-KR" altLang="en-US" sz="1200" dirty="0" err="1" smtClean="0"/>
              <a:t>이모티콘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UI </a:t>
            </a:r>
            <a:r>
              <a:rPr lang="ko-KR" altLang="en-US" sz="1200" smtClean="0"/>
              <a:t>닫힘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20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쪽지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보내기에 </a:t>
            </a:r>
            <a:r>
              <a:rPr lang="ko-KR" altLang="en-US" sz="2400" b="1" dirty="0" err="1" smtClean="0"/>
              <a:t>이모티콘</a:t>
            </a:r>
            <a:r>
              <a:rPr lang="ko-KR" altLang="en-US" sz="2400" b="1" dirty="0" smtClean="0"/>
              <a:t> 기능 추가 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내용 개체 틀 2"/>
          <p:cNvSpPr txBox="1">
            <a:spLocks/>
          </p:cNvSpPr>
          <p:nvPr/>
        </p:nvSpPr>
        <p:spPr>
          <a:xfrm>
            <a:off x="6694662" y="5716815"/>
            <a:ext cx="1784320" cy="35723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1000" b="1" dirty="0" smtClean="0"/>
              <a:t>참고</a:t>
            </a:r>
            <a:r>
              <a:rPr lang="en-US" altLang="ko-KR" sz="1000" b="1" dirty="0" smtClean="0"/>
              <a:t>:</a:t>
            </a:r>
            <a:r>
              <a:rPr lang="ko-KR" altLang="en-US" sz="1000" b="1" smtClean="0"/>
              <a:t>기존 메신저 쪽지 보내기 창</a:t>
            </a:r>
            <a:endParaRPr lang="en-US" altLang="ko-KR" sz="9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4" t="12718" r="282" b="9700"/>
          <a:stretch/>
        </p:blipFill>
        <p:spPr>
          <a:xfrm>
            <a:off x="3305175" y="1952624"/>
            <a:ext cx="2971800" cy="3352801"/>
          </a:xfrm>
          <a:prstGeom prst="rect">
            <a:avLst/>
          </a:prstGeom>
        </p:spPr>
      </p:pic>
      <p:sp>
        <p:nvSpPr>
          <p:cNvPr id="151" name="직사각형 150"/>
          <p:cNvSpPr/>
          <p:nvPr/>
        </p:nvSpPr>
        <p:spPr>
          <a:xfrm>
            <a:off x="3447174" y="2914650"/>
            <a:ext cx="2725026" cy="1416926"/>
          </a:xfrm>
          <a:prstGeom prst="rect">
            <a:avLst/>
          </a:prstGeom>
          <a:gradFill flip="none" rotWithShape="1">
            <a:gsLst>
              <a:gs pos="0">
                <a:srgbClr val="5A424A"/>
              </a:gs>
              <a:gs pos="53200">
                <a:srgbClr val="555051"/>
              </a:gs>
              <a:gs pos="100000">
                <a:srgbClr val="54515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4" t="80959" r="282" b="9460"/>
          <a:stretch/>
        </p:blipFill>
        <p:spPr>
          <a:xfrm>
            <a:off x="3306028" y="4319587"/>
            <a:ext cx="2971800" cy="414053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9" t="74306" r="21355" b="20955"/>
          <a:stretch/>
        </p:blipFill>
        <p:spPr>
          <a:xfrm>
            <a:off x="4503372" y="4105364"/>
            <a:ext cx="623888" cy="204787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4" t="82615" r="282" b="16327"/>
          <a:stretch/>
        </p:blipFill>
        <p:spPr>
          <a:xfrm>
            <a:off x="3306028" y="4439626"/>
            <a:ext cx="2971800" cy="563929"/>
          </a:xfrm>
          <a:prstGeom prst="rect">
            <a:avLst/>
          </a:prstGeom>
        </p:spPr>
      </p:pic>
      <p:grpSp>
        <p:nvGrpSpPr>
          <p:cNvPr id="245" name="그룹 244"/>
          <p:cNvGrpSpPr/>
          <p:nvPr/>
        </p:nvGrpSpPr>
        <p:grpSpPr>
          <a:xfrm>
            <a:off x="4572603" y="4416023"/>
            <a:ext cx="1488283" cy="1128653"/>
            <a:chOff x="4772055" y="4510317"/>
            <a:chExt cx="1488283" cy="1128653"/>
          </a:xfrm>
        </p:grpSpPr>
        <p:sp>
          <p:nvSpPr>
            <p:cNvPr id="246" name="직사각형 245"/>
            <p:cNvSpPr/>
            <p:nvPr/>
          </p:nvSpPr>
          <p:spPr>
            <a:xfrm>
              <a:off x="4772055" y="4510317"/>
              <a:ext cx="1488283" cy="112865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47" name="그룹 246"/>
            <p:cNvGrpSpPr/>
            <p:nvPr/>
          </p:nvGrpSpPr>
          <p:grpSpPr>
            <a:xfrm>
              <a:off x="6190982" y="4560990"/>
              <a:ext cx="45719" cy="1056095"/>
              <a:chOff x="9357938" y="3010557"/>
              <a:chExt cx="45719" cy="1056095"/>
            </a:xfrm>
          </p:grpSpPr>
          <p:sp>
            <p:nvSpPr>
              <p:cNvPr id="270" name="모서리가 둥근 직사각형 269"/>
              <p:cNvSpPr/>
              <p:nvPr/>
            </p:nvSpPr>
            <p:spPr>
              <a:xfrm>
                <a:off x="9357938" y="3305096"/>
                <a:ext cx="45719" cy="780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이등변 삼각형 270"/>
              <p:cNvSpPr/>
              <p:nvPr/>
            </p:nvSpPr>
            <p:spPr>
              <a:xfrm>
                <a:off x="9357938" y="3010557"/>
                <a:ext cx="45719" cy="5170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이등변 삼각형 271"/>
              <p:cNvSpPr/>
              <p:nvPr/>
            </p:nvSpPr>
            <p:spPr>
              <a:xfrm flipV="1">
                <a:off x="9357938" y="4014950"/>
                <a:ext cx="45719" cy="5170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8" name="직사각형 247"/>
            <p:cNvSpPr/>
            <p:nvPr/>
          </p:nvSpPr>
          <p:spPr>
            <a:xfrm>
              <a:off x="4805426" y="4521886"/>
              <a:ext cx="1361245" cy="1092404"/>
            </a:xfrm>
            <a:prstGeom prst="rect">
              <a:avLst/>
            </a:prstGeom>
            <a:solidFill>
              <a:srgbClr val="455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/>
            <p:cNvSpPr/>
            <p:nvPr/>
          </p:nvSpPr>
          <p:spPr>
            <a:xfrm>
              <a:off x="4866933" y="4584461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/>
            <p:cNvSpPr/>
            <p:nvPr/>
          </p:nvSpPr>
          <p:spPr>
            <a:xfrm>
              <a:off x="5200252" y="4584461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/>
            <p:cNvSpPr/>
            <p:nvPr/>
          </p:nvSpPr>
          <p:spPr>
            <a:xfrm>
              <a:off x="5533571" y="4584461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/>
            <p:cNvSpPr/>
            <p:nvPr/>
          </p:nvSpPr>
          <p:spPr>
            <a:xfrm>
              <a:off x="5866891" y="4584461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3" name="타원 252"/>
            <p:cNvSpPr/>
            <p:nvPr/>
          </p:nvSpPr>
          <p:spPr>
            <a:xfrm>
              <a:off x="4866933" y="4847943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4" name="타원 253"/>
            <p:cNvSpPr/>
            <p:nvPr/>
          </p:nvSpPr>
          <p:spPr>
            <a:xfrm>
              <a:off x="5200252" y="4847943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5" name="타원 254"/>
            <p:cNvSpPr/>
            <p:nvPr/>
          </p:nvSpPr>
          <p:spPr>
            <a:xfrm>
              <a:off x="5533571" y="4847943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6" name="타원 255"/>
            <p:cNvSpPr/>
            <p:nvPr/>
          </p:nvSpPr>
          <p:spPr>
            <a:xfrm>
              <a:off x="5866891" y="4847943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7" name="타원 256"/>
            <p:cNvSpPr/>
            <p:nvPr/>
          </p:nvSpPr>
          <p:spPr>
            <a:xfrm>
              <a:off x="4866933" y="510904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8" name="타원 257"/>
            <p:cNvSpPr/>
            <p:nvPr/>
          </p:nvSpPr>
          <p:spPr>
            <a:xfrm>
              <a:off x="5200252" y="510904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9" name="타원 258"/>
            <p:cNvSpPr/>
            <p:nvPr/>
          </p:nvSpPr>
          <p:spPr>
            <a:xfrm>
              <a:off x="5533571" y="510904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타원 259"/>
            <p:cNvSpPr/>
            <p:nvPr/>
          </p:nvSpPr>
          <p:spPr>
            <a:xfrm>
              <a:off x="5866891" y="510904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1" name="타원 260"/>
            <p:cNvSpPr/>
            <p:nvPr/>
          </p:nvSpPr>
          <p:spPr>
            <a:xfrm>
              <a:off x="4866933" y="5372526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2" name="타원 261"/>
            <p:cNvSpPr/>
            <p:nvPr/>
          </p:nvSpPr>
          <p:spPr>
            <a:xfrm>
              <a:off x="5200252" y="5372526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3" name="타원 262"/>
            <p:cNvSpPr/>
            <p:nvPr/>
          </p:nvSpPr>
          <p:spPr>
            <a:xfrm>
              <a:off x="5533571" y="5372526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4" name="타원 263"/>
            <p:cNvSpPr/>
            <p:nvPr/>
          </p:nvSpPr>
          <p:spPr>
            <a:xfrm>
              <a:off x="5866891" y="5372526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65" name="그림 2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847" y="4604602"/>
              <a:ext cx="158059" cy="153728"/>
            </a:xfrm>
            <a:prstGeom prst="rect">
              <a:avLst/>
            </a:prstGeom>
          </p:spPr>
        </p:pic>
        <p:pic>
          <p:nvPicPr>
            <p:cNvPr id="266" name="그림 26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5" t="42506" r="11785" b="14507"/>
            <a:stretch/>
          </p:blipFill>
          <p:spPr>
            <a:xfrm>
              <a:off x="5519305" y="4582181"/>
              <a:ext cx="253919" cy="1937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7" name="그림 266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175" y="4575269"/>
              <a:ext cx="200964" cy="202295"/>
            </a:xfrm>
            <a:prstGeom prst="rect">
              <a:avLst/>
            </a:prstGeom>
          </p:spPr>
        </p:pic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067" y="4847550"/>
              <a:ext cx="189100" cy="183917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828" y="4578997"/>
              <a:ext cx="200964" cy="202295"/>
            </a:xfrm>
            <a:prstGeom prst="rect">
              <a:avLst/>
            </a:prstGeom>
          </p:spPr>
        </p:pic>
      </p:grpSp>
      <p:grpSp>
        <p:nvGrpSpPr>
          <p:cNvPr id="273" name="그룹 272"/>
          <p:cNvGrpSpPr/>
          <p:nvPr/>
        </p:nvGrpSpPr>
        <p:grpSpPr>
          <a:xfrm>
            <a:off x="2989765" y="4416023"/>
            <a:ext cx="1555817" cy="1118835"/>
            <a:chOff x="3189217" y="4510317"/>
            <a:chExt cx="1555817" cy="1118835"/>
          </a:xfrm>
        </p:grpSpPr>
        <p:sp>
          <p:nvSpPr>
            <p:cNvPr id="274" name="직사각형 273"/>
            <p:cNvSpPr/>
            <p:nvPr/>
          </p:nvSpPr>
          <p:spPr>
            <a:xfrm>
              <a:off x="3194185" y="4510317"/>
              <a:ext cx="1550849" cy="1118835"/>
            </a:xfrm>
            <a:prstGeom prst="rect">
              <a:avLst/>
            </a:prstGeom>
            <a:gradFill flip="none" rotWithShape="1">
              <a:gsLst>
                <a:gs pos="0">
                  <a:srgbClr val="2F3533"/>
                </a:gs>
                <a:gs pos="53000">
                  <a:srgbClr val="342D35"/>
                </a:gs>
                <a:gs pos="100000">
                  <a:srgbClr val="39283A"/>
                </a:gs>
              </a:gsLst>
              <a:lin ang="0" scaled="1"/>
              <a:tileRect/>
            </a:gradFill>
            <a:ln>
              <a:solidFill>
                <a:srgbClr val="000000">
                  <a:alpha val="80000"/>
                </a:srgb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>
              <a:off x="3189217" y="4510317"/>
              <a:ext cx="1554378" cy="126761"/>
            </a:xfrm>
            <a:prstGeom prst="rect">
              <a:avLst/>
            </a:prstGeom>
            <a:gradFill flip="none" rotWithShape="1">
              <a:gsLst>
                <a:gs pos="0">
                  <a:srgbClr val="676D69"/>
                </a:gs>
                <a:gs pos="53000">
                  <a:srgbClr val="65616F"/>
                </a:gs>
                <a:gs pos="100000">
                  <a:srgbClr val="754F6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b="1" dirty="0" smtClean="0"/>
                <a:t>채팅 </a:t>
              </a:r>
              <a:r>
                <a:rPr lang="ko-KR" altLang="en-US" sz="500" b="1" dirty="0" err="1" smtClean="0"/>
                <a:t>이모티콘</a:t>
              </a:r>
              <a:endParaRPr lang="ko-KR" altLang="en-US" sz="500" b="1" dirty="0"/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3227702" y="4666773"/>
              <a:ext cx="1486898" cy="2162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277" name="직선 연결선 276"/>
            <p:cNvCxnSpPr/>
            <p:nvPr/>
          </p:nvCxnSpPr>
          <p:spPr>
            <a:xfrm>
              <a:off x="3227701" y="4914464"/>
              <a:ext cx="1486899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직선 연결선 277"/>
            <p:cNvCxnSpPr/>
            <p:nvPr/>
          </p:nvCxnSpPr>
          <p:spPr>
            <a:xfrm>
              <a:off x="3227701" y="4907434"/>
              <a:ext cx="14868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직사각형 278"/>
            <p:cNvSpPr/>
            <p:nvPr/>
          </p:nvSpPr>
          <p:spPr>
            <a:xfrm>
              <a:off x="3508367" y="4666149"/>
              <a:ext cx="214220" cy="216881"/>
            </a:xfrm>
            <a:prstGeom prst="rect">
              <a:avLst/>
            </a:prstGeom>
            <a:noFill/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63500">
                <a:schemeClr val="accent1">
                  <a:lumMod val="60000"/>
                  <a:lumOff val="40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4599430" y="4521886"/>
              <a:ext cx="131282" cy="11217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X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3309596" y="5002719"/>
              <a:ext cx="1318731" cy="616834"/>
              <a:chOff x="2671383" y="2997491"/>
              <a:chExt cx="2042222" cy="955244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0908" y="3471862"/>
                <a:ext cx="475521" cy="478401"/>
              </a:xfrm>
              <a:prstGeom prst="rect">
                <a:avLst/>
              </a:prstGeom>
            </p:spPr>
          </p:pic>
          <p:pic>
            <p:nvPicPr>
              <p:cNvPr id="300" name="그림 29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629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1" name="그림 30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4473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2" name="그림 30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629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3" name="그림 30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317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4" name="그림 303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383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5" name="그림 304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316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306" name="그림 305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2160" y="2997491"/>
                <a:ext cx="477976" cy="480873"/>
              </a:xfrm>
              <a:prstGeom prst="rect">
                <a:avLst/>
              </a:prstGeom>
            </p:spPr>
          </p:pic>
        </p:grpSp>
        <p:sp>
          <p:nvSpPr>
            <p:cNvPr id="282" name="직사각형 281"/>
            <p:cNvSpPr/>
            <p:nvPr/>
          </p:nvSpPr>
          <p:spPr>
            <a:xfrm>
              <a:off x="3964890" y="5010482"/>
              <a:ext cx="345174" cy="297201"/>
            </a:xfrm>
            <a:prstGeom prst="rect">
              <a:avLst/>
            </a:prstGeom>
            <a:noFill/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63500">
                <a:schemeClr val="accent1">
                  <a:lumMod val="60000"/>
                  <a:lumOff val="40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3" name="그룹 282"/>
            <p:cNvGrpSpPr/>
            <p:nvPr/>
          </p:nvGrpSpPr>
          <p:grpSpPr>
            <a:xfrm>
              <a:off x="3275980" y="4691230"/>
              <a:ext cx="1348725" cy="165311"/>
              <a:chOff x="3298204" y="4002375"/>
              <a:chExt cx="1660636" cy="203541"/>
            </a:xfrm>
          </p:grpSpPr>
          <p:pic>
            <p:nvPicPr>
              <p:cNvPr id="291" name="그림 290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6435" y="4002375"/>
                <a:ext cx="200964" cy="202295"/>
              </a:xfrm>
              <a:prstGeom prst="rect">
                <a:avLst/>
              </a:prstGeom>
            </p:spPr>
          </p:pic>
          <p:grpSp>
            <p:nvGrpSpPr>
              <p:cNvPr id="292" name="그룹 291"/>
              <p:cNvGrpSpPr/>
              <p:nvPr/>
            </p:nvGrpSpPr>
            <p:grpSpPr>
              <a:xfrm>
                <a:off x="3298204" y="4002375"/>
                <a:ext cx="202295" cy="202295"/>
                <a:chOff x="2826265" y="3382633"/>
                <a:chExt cx="570085" cy="570085"/>
              </a:xfrm>
            </p:grpSpPr>
            <p:sp>
              <p:nvSpPr>
                <p:cNvPr id="297" name="모서리가 둥근 직사각형 296"/>
                <p:cNvSpPr/>
                <p:nvPr/>
              </p:nvSpPr>
              <p:spPr>
                <a:xfrm>
                  <a:off x="2826265" y="3382633"/>
                  <a:ext cx="570085" cy="570085"/>
                </a:xfrm>
                <a:prstGeom prst="roundRect">
                  <a:avLst>
                    <a:gd name="adj" fmla="val 1457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98" name="그림 297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8594" y="3451065"/>
                  <a:ext cx="445424" cy="433220"/>
                </a:xfrm>
                <a:prstGeom prst="rect">
                  <a:avLst/>
                </a:prstGeom>
              </p:spPr>
            </p:pic>
          </p:grpSp>
          <p:pic>
            <p:nvPicPr>
              <p:cNvPr id="293" name="그림 292"/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5" t="42506" r="11785" b="14507"/>
              <a:stretch/>
            </p:blipFill>
            <p:spPr>
              <a:xfrm>
                <a:off x="3898915" y="4012151"/>
                <a:ext cx="253919" cy="19376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4" name="그림 293"/>
              <p:cNvPicPr>
                <a:picLocks noChangeAspect="1"/>
              </p:cNvPicPr>
              <p:nvPr/>
            </p:nvPicPr>
            <p:blipFill>
              <a:blip r:embed="rId1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4952" y="4002375"/>
                <a:ext cx="200964" cy="202295"/>
              </a:xfrm>
              <a:prstGeom prst="rect">
                <a:avLst/>
              </a:prstGeom>
            </p:spPr>
          </p:pic>
          <p:pic>
            <p:nvPicPr>
              <p:cNvPr id="295" name="그림 294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4201" y="4011567"/>
                <a:ext cx="189100" cy="183917"/>
              </a:xfrm>
              <a:prstGeom prst="rect">
                <a:avLst/>
              </a:prstGeom>
            </p:spPr>
          </p:pic>
          <p:pic>
            <p:nvPicPr>
              <p:cNvPr id="296" name="그림 295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5" t="42506" r="11785" b="14507"/>
              <a:stretch/>
            </p:blipFill>
            <p:spPr>
              <a:xfrm>
                <a:off x="4704921" y="4012151"/>
                <a:ext cx="253919" cy="19376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284" name="그림 283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34838" y="4676417"/>
              <a:ext cx="79762" cy="189060"/>
            </a:xfrm>
            <a:prstGeom prst="rect">
              <a:avLst/>
            </a:prstGeom>
          </p:spPr>
        </p:pic>
        <p:pic>
          <p:nvPicPr>
            <p:cNvPr id="285" name="그림 284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5952" y="5168516"/>
              <a:ext cx="79762" cy="189060"/>
            </a:xfrm>
            <a:prstGeom prst="rect">
              <a:avLst/>
            </a:prstGeom>
          </p:spPr>
        </p:pic>
        <p:pic>
          <p:nvPicPr>
            <p:cNvPr id="286" name="그림 285"/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29834" y="5168516"/>
              <a:ext cx="79762" cy="189060"/>
            </a:xfrm>
            <a:prstGeom prst="rect">
              <a:avLst/>
            </a:prstGeom>
          </p:spPr>
        </p:pic>
        <p:grpSp>
          <p:nvGrpSpPr>
            <p:cNvPr id="287" name="그룹 286"/>
            <p:cNvGrpSpPr/>
            <p:nvPr/>
          </p:nvGrpSpPr>
          <p:grpSpPr>
            <a:xfrm>
              <a:off x="3871752" y="4939614"/>
              <a:ext cx="202544" cy="45719"/>
              <a:chOff x="3763862" y="4208693"/>
              <a:chExt cx="202544" cy="45719"/>
            </a:xfrm>
          </p:grpSpPr>
          <p:sp>
            <p:nvSpPr>
              <p:cNvPr id="288" name="타원 287"/>
              <p:cNvSpPr/>
              <p:nvPr/>
            </p:nvSpPr>
            <p:spPr>
              <a:xfrm>
                <a:off x="3763862" y="4208693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타원 288"/>
              <p:cNvSpPr/>
              <p:nvPr/>
            </p:nvSpPr>
            <p:spPr>
              <a:xfrm>
                <a:off x="3844115" y="4208693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타원 289"/>
              <p:cNvSpPr/>
              <p:nvPr/>
            </p:nvSpPr>
            <p:spPr>
              <a:xfrm>
                <a:off x="3920687" y="4208693"/>
                <a:ext cx="45719" cy="45719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7" name="직사각형 156"/>
          <p:cNvSpPr/>
          <p:nvPr/>
        </p:nvSpPr>
        <p:spPr>
          <a:xfrm>
            <a:off x="4352366" y="2946534"/>
            <a:ext cx="1793640" cy="1095471"/>
          </a:xfrm>
          <a:prstGeom prst="rect">
            <a:avLst/>
          </a:prstGeom>
          <a:gradFill flip="none" rotWithShape="1">
            <a:gsLst>
              <a:gs pos="0">
                <a:srgbClr val="141D2B"/>
              </a:gs>
              <a:gs pos="50000">
                <a:srgbClr val="141D2B"/>
              </a:gs>
              <a:gs pos="100000">
                <a:srgbClr val="141E2B"/>
              </a:gs>
            </a:gsLst>
            <a:lin ang="0" scaled="1"/>
            <a:tileRect/>
          </a:gradFill>
          <a:ln w="3175">
            <a:solidFill>
              <a:schemeClr val="tx1"/>
            </a:solidFill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8" name="직사각형 157"/>
          <p:cNvSpPr/>
          <p:nvPr/>
        </p:nvSpPr>
        <p:spPr>
          <a:xfrm>
            <a:off x="3460102" y="2946534"/>
            <a:ext cx="867636" cy="1095471"/>
          </a:xfrm>
          <a:prstGeom prst="rect">
            <a:avLst/>
          </a:prstGeom>
          <a:gradFill flip="none" rotWithShape="1">
            <a:gsLst>
              <a:gs pos="0">
                <a:srgbClr val="0F2D57"/>
              </a:gs>
              <a:gs pos="58000">
                <a:srgbClr val="0D223F"/>
              </a:gs>
              <a:gs pos="100000">
                <a:srgbClr val="0D2241"/>
              </a:gs>
            </a:gsLst>
            <a:lin ang="5400000" scaled="1"/>
            <a:tileRect/>
          </a:gradFill>
          <a:ln w="3175">
            <a:solidFill>
              <a:schemeClr val="tx1"/>
            </a:solidFill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97" y="3311646"/>
            <a:ext cx="363044" cy="365245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4" t="12718" r="282" b="9700"/>
          <a:stretch/>
        </p:blipFill>
        <p:spPr>
          <a:xfrm>
            <a:off x="6731010" y="3729211"/>
            <a:ext cx="1747972" cy="19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35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>
          <a:xfrm>
            <a:off x="707589" y="1544714"/>
            <a:ext cx="5585090" cy="417985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94662" y="1853703"/>
            <a:ext cx="3993684" cy="357235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smtClean="0"/>
              <a:t>쪽지 확인 </a:t>
            </a:r>
            <a:r>
              <a:rPr lang="en-US" altLang="ko-KR" sz="1400" b="1" dirty="0" smtClean="0"/>
              <a:t>:</a:t>
            </a:r>
            <a:r>
              <a:rPr lang="ko-KR" altLang="en-US" sz="1400" b="1" smtClean="0"/>
              <a:t> 전체 화면 이모티콘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쪽지 창보다 상단 </a:t>
            </a:r>
            <a:r>
              <a:rPr lang="ko-KR" altLang="en-US" sz="1200" dirty="0" err="1" smtClean="0"/>
              <a:t>레이어에</a:t>
            </a:r>
            <a:r>
              <a:rPr lang="ko-KR" altLang="en-US" sz="1200" dirty="0" smtClean="0"/>
              <a:t> 실제 </a:t>
            </a:r>
            <a:r>
              <a:rPr lang="ko-KR" altLang="en-US" sz="1200" dirty="0" err="1" smtClean="0"/>
              <a:t>이모티콘</a:t>
            </a:r>
            <a:r>
              <a:rPr lang="ko-KR" altLang="en-US" sz="1200" dirty="0" smtClean="0"/>
              <a:t> 표시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err="1" smtClean="0"/>
              <a:t>이모티콘이</a:t>
            </a:r>
            <a:r>
              <a:rPr lang="ko-KR" altLang="en-US" sz="1200" dirty="0" smtClean="0"/>
              <a:t> 한번 출력된 다음 </a:t>
            </a:r>
            <a:r>
              <a:rPr lang="ko-KR" altLang="en-US" sz="1200" dirty="0" err="1" smtClean="0"/>
              <a:t>썸네일을</a:t>
            </a:r>
            <a:r>
              <a:rPr lang="ko-KR" altLang="en-US" sz="1200" dirty="0" smtClean="0"/>
              <a:t> 클릭하면 </a:t>
            </a:r>
            <a:r>
              <a:rPr lang="ko-KR" altLang="en-US" sz="1200" dirty="0" err="1" smtClean="0"/>
              <a:t>이모티콘을</a:t>
            </a:r>
            <a:r>
              <a:rPr lang="ko-KR" altLang="en-US" sz="1200" dirty="0" smtClean="0"/>
              <a:t> 다시 표시</a:t>
            </a:r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쪽지 확인 창에 </a:t>
            </a:r>
            <a:r>
              <a:rPr lang="ko-KR" altLang="en-US" sz="2400" b="1" dirty="0" err="1" smtClean="0"/>
              <a:t>이모티콘</a:t>
            </a:r>
            <a:r>
              <a:rPr lang="ko-KR" altLang="en-US" sz="2400" b="1" dirty="0" smtClean="0"/>
              <a:t> 표시 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1" name="그룹 320"/>
          <p:cNvGrpSpPr/>
          <p:nvPr/>
        </p:nvGrpSpPr>
        <p:grpSpPr>
          <a:xfrm>
            <a:off x="6792826" y="3909167"/>
            <a:ext cx="2429548" cy="1815400"/>
            <a:chOff x="2629346" y="2546053"/>
            <a:chExt cx="2308122" cy="1724668"/>
          </a:xfrm>
        </p:grpSpPr>
        <p:grpSp>
          <p:nvGrpSpPr>
            <p:cNvPr id="322" name="그룹 321"/>
            <p:cNvGrpSpPr/>
            <p:nvPr/>
          </p:nvGrpSpPr>
          <p:grpSpPr>
            <a:xfrm>
              <a:off x="2629346" y="2546053"/>
              <a:ext cx="2308122" cy="1724668"/>
              <a:chOff x="4968425" y="2538956"/>
              <a:chExt cx="2308122" cy="1724668"/>
            </a:xfrm>
          </p:grpSpPr>
          <p:sp>
            <p:nvSpPr>
              <p:cNvPr id="325" name="직사각형 324"/>
              <p:cNvSpPr/>
              <p:nvPr/>
            </p:nvSpPr>
            <p:spPr>
              <a:xfrm>
                <a:off x="4968425" y="2538956"/>
                <a:ext cx="2308122" cy="1724668"/>
              </a:xfrm>
              <a:prstGeom prst="rect">
                <a:avLst/>
              </a:prstGeom>
              <a:gradFill flip="none" rotWithShape="1">
                <a:gsLst>
                  <a:gs pos="0">
                    <a:srgbClr val="1C1C24"/>
                  </a:gs>
                  <a:gs pos="53000">
                    <a:srgbClr val="1B202B"/>
                  </a:gs>
                  <a:gs pos="100000">
                    <a:srgbClr val="2F2A2A"/>
                  </a:gs>
                </a:gsLst>
                <a:lin ang="0" scaled="1"/>
                <a:tileRect/>
              </a:gradFill>
              <a:ln>
                <a:solidFill>
                  <a:srgbClr val="000000">
                    <a:alpha val="80000"/>
                  </a:srgbClr>
                </a:solidFill>
              </a:ln>
              <a:effectLst>
                <a:glow rad="127000">
                  <a:schemeClr val="bg1">
                    <a:alpha val="3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4976137" y="2550012"/>
                <a:ext cx="2296914" cy="178901"/>
              </a:xfrm>
              <a:prstGeom prst="rect">
                <a:avLst/>
              </a:prstGeom>
              <a:gradFill flip="none" rotWithShape="1">
                <a:gsLst>
                  <a:gs pos="0">
                    <a:srgbClr val="41495F"/>
                  </a:gs>
                  <a:gs pos="53000">
                    <a:srgbClr val="32486B"/>
                  </a:gs>
                  <a:gs pos="100000">
                    <a:srgbClr val="5E5557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smtClean="0"/>
                  <a:t>쪽지확인</a:t>
                </a:r>
                <a:endParaRPr lang="ko-KR" altLang="en-US" sz="800" dirty="0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5370408" y="2946840"/>
                <a:ext cx="1864358" cy="13409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4976138" y="4031333"/>
                <a:ext cx="2297885" cy="225882"/>
              </a:xfrm>
              <a:prstGeom prst="rect">
                <a:avLst/>
              </a:prstGeom>
              <a:gradFill flip="none" rotWithShape="1">
                <a:gsLst>
                  <a:gs pos="0">
                    <a:srgbClr val="923657"/>
                  </a:gs>
                  <a:gs pos="53000">
                    <a:srgbClr val="72525E"/>
                  </a:gs>
                  <a:gs pos="100000">
                    <a:srgbClr val="716E6B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/>
              </a:p>
            </p:txBody>
          </p:sp>
          <p:grpSp>
            <p:nvGrpSpPr>
              <p:cNvPr id="329" name="그룹 328"/>
              <p:cNvGrpSpPr/>
              <p:nvPr/>
            </p:nvGrpSpPr>
            <p:grpSpPr>
              <a:xfrm>
                <a:off x="5908864" y="4070466"/>
                <a:ext cx="421254" cy="159943"/>
                <a:chOff x="4411105" y="4070466"/>
                <a:chExt cx="421254" cy="159943"/>
              </a:xfrm>
            </p:grpSpPr>
            <p:pic>
              <p:nvPicPr>
                <p:cNvPr id="336" name="그림 33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1105" y="4070466"/>
                  <a:ext cx="421254" cy="159943"/>
                </a:xfrm>
                <a:prstGeom prst="rect">
                  <a:avLst/>
                </a:prstGeom>
              </p:spPr>
            </p:pic>
            <p:sp>
              <p:nvSpPr>
                <p:cNvPr id="337" name="TextBox 336"/>
                <p:cNvSpPr txBox="1"/>
                <p:nvPr/>
              </p:nvSpPr>
              <p:spPr>
                <a:xfrm>
                  <a:off x="4521344" y="4106447"/>
                  <a:ext cx="209020" cy="8760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ko-KR" altLang="en-US" sz="800" smtClean="0">
                      <a:solidFill>
                        <a:schemeClr val="bg1"/>
                      </a:solidFill>
                    </a:rPr>
                    <a:t>답장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0" name="직사각형 329"/>
              <p:cNvSpPr/>
              <p:nvPr/>
            </p:nvSpPr>
            <p:spPr>
              <a:xfrm>
                <a:off x="5794939" y="3137107"/>
                <a:ext cx="1438762" cy="813748"/>
              </a:xfrm>
              <a:prstGeom prst="rect">
                <a:avLst/>
              </a:prstGeom>
              <a:gradFill flip="none" rotWithShape="1">
                <a:gsLst>
                  <a:gs pos="0">
                    <a:srgbClr val="141D2B"/>
                  </a:gs>
                  <a:gs pos="50000">
                    <a:srgbClr val="141D2B"/>
                  </a:gs>
                  <a:gs pos="100000">
                    <a:srgbClr val="141E2B"/>
                  </a:gs>
                </a:gsLst>
                <a:lin ang="0" scaled="1"/>
                <a:tileRect/>
              </a:gradFill>
              <a:ln w="3175">
                <a:solidFill>
                  <a:schemeClr val="tx1"/>
                </a:solidFill>
              </a:ln>
              <a:effectLst>
                <a:innerShdw blurRad="635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31" name="TextBox 330"/>
              <p:cNvSpPr txBox="1"/>
              <p:nvPr/>
            </p:nvSpPr>
            <p:spPr>
              <a:xfrm>
                <a:off x="7126823" y="2581899"/>
                <a:ext cx="131282" cy="11217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bg1"/>
                    </a:solidFill>
                  </a:rPr>
                  <a:t>X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>
                <a:off x="5040995" y="2797539"/>
                <a:ext cx="209020" cy="87601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noAutofit/>
              </a:bodyPr>
              <a:lstStyle/>
              <a:p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받는이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3" name="TextBox 332"/>
              <p:cNvSpPr txBox="1"/>
              <p:nvPr/>
            </p:nvSpPr>
            <p:spPr>
              <a:xfrm>
                <a:off x="5040995" y="2968855"/>
                <a:ext cx="209020" cy="87601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제목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5389878" y="2797539"/>
                <a:ext cx="209020" cy="87601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noAutofit/>
              </a:bodyPr>
              <a:lstStyle/>
              <a:p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보낸사람</a:t>
                </a:r>
                <a:r>
                  <a:rPr lang="ko-KR" altLang="en-US" sz="8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[</a:t>
                </a:r>
                <a:r>
                  <a:rPr lang="ko-KR" altLang="en-US" sz="800" dirty="0" smtClean="0">
                    <a:solidFill>
                      <a:schemeClr val="bg1"/>
                    </a:solidFill>
                  </a:rPr>
                  <a:t>날짜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800" dirty="0" smtClean="0">
                    <a:solidFill>
                      <a:schemeClr val="bg1"/>
                    </a:solidFill>
                  </a:rPr>
                  <a:t> 시간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]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5389878" y="2966293"/>
                <a:ext cx="209020" cy="87601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bg1"/>
                    </a:solidFill>
                  </a:rPr>
                  <a:t>쪽지제목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3" name="직사각형 322"/>
            <p:cNvSpPr/>
            <p:nvPr/>
          </p:nvSpPr>
          <p:spPr>
            <a:xfrm>
              <a:off x="2675386" y="3144204"/>
              <a:ext cx="737628" cy="813748"/>
            </a:xfrm>
            <a:prstGeom prst="rect">
              <a:avLst/>
            </a:prstGeom>
            <a:gradFill flip="none" rotWithShape="1">
              <a:gsLst>
                <a:gs pos="0">
                  <a:srgbClr val="0F2D57"/>
                </a:gs>
                <a:gs pos="58000">
                  <a:srgbClr val="0D223F"/>
                </a:gs>
                <a:gs pos="100000">
                  <a:srgbClr val="0D2241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pic>
          <p:nvPicPr>
            <p:cNvPr id="324" name="그림 3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877" y="3384650"/>
              <a:ext cx="308645" cy="310516"/>
            </a:xfrm>
            <a:prstGeom prst="rect">
              <a:avLst/>
            </a:prstGeom>
          </p:spPr>
        </p:pic>
      </p:grpSp>
      <p:sp>
        <p:nvSpPr>
          <p:cNvPr id="340" name="내용 개체 틀 2"/>
          <p:cNvSpPr txBox="1">
            <a:spLocks/>
          </p:cNvSpPr>
          <p:nvPr/>
        </p:nvSpPr>
        <p:spPr>
          <a:xfrm>
            <a:off x="6805151" y="5716814"/>
            <a:ext cx="1784320" cy="35723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1000" b="1" dirty="0" smtClean="0"/>
              <a:t>참고</a:t>
            </a:r>
            <a:r>
              <a:rPr lang="en-US" altLang="ko-KR" sz="1000" b="1" dirty="0" smtClean="0"/>
              <a:t>:</a:t>
            </a:r>
            <a:r>
              <a:rPr lang="ko-KR" altLang="en-US" sz="1000" b="1" smtClean="0"/>
              <a:t>일반 쪽지 확인 창</a:t>
            </a:r>
            <a:endParaRPr lang="en-US" altLang="ko-KR" sz="10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8" t="17214" r="30659" b="14180"/>
          <a:stretch/>
        </p:blipFill>
        <p:spPr>
          <a:xfrm>
            <a:off x="2451085" y="2210938"/>
            <a:ext cx="2162175" cy="29598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536129" y="2778228"/>
            <a:ext cx="2021583" cy="914400"/>
          </a:xfrm>
          <a:prstGeom prst="rect">
            <a:avLst/>
          </a:prstGeom>
          <a:gradFill flip="none" rotWithShape="1">
            <a:gsLst>
              <a:gs pos="0">
                <a:srgbClr val="49192A"/>
              </a:gs>
              <a:gs pos="36000">
                <a:srgbClr val="2E202B"/>
              </a:gs>
              <a:gs pos="100000">
                <a:srgbClr val="302B2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2536130" y="2795126"/>
            <a:ext cx="1990625" cy="880602"/>
            <a:chOff x="4405557" y="4096606"/>
            <a:chExt cx="2469097" cy="1092266"/>
          </a:xfrm>
        </p:grpSpPr>
        <p:sp>
          <p:nvSpPr>
            <p:cNvPr id="238" name="직사각형 237"/>
            <p:cNvSpPr/>
            <p:nvPr/>
          </p:nvSpPr>
          <p:spPr>
            <a:xfrm>
              <a:off x="5323589" y="4096606"/>
              <a:ext cx="1551065" cy="1092266"/>
            </a:xfrm>
            <a:prstGeom prst="rect">
              <a:avLst/>
            </a:prstGeom>
            <a:gradFill flip="none" rotWithShape="1">
              <a:gsLst>
                <a:gs pos="0">
                  <a:srgbClr val="141D2B"/>
                </a:gs>
                <a:gs pos="50000">
                  <a:srgbClr val="141D2B"/>
                </a:gs>
                <a:gs pos="100000">
                  <a:srgbClr val="141E2B"/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4405557" y="4096606"/>
              <a:ext cx="867636" cy="1092266"/>
            </a:xfrm>
            <a:prstGeom prst="rect">
              <a:avLst/>
            </a:prstGeom>
            <a:gradFill flip="none" rotWithShape="1">
              <a:gsLst>
                <a:gs pos="0">
                  <a:srgbClr val="0F2D57"/>
                </a:gs>
                <a:gs pos="58000">
                  <a:srgbClr val="0D223F"/>
                </a:gs>
                <a:gs pos="100000">
                  <a:srgbClr val="0D2241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5" t="17061" r="11785" b="14507"/>
          <a:stretch/>
        </p:blipFill>
        <p:spPr>
          <a:xfrm>
            <a:off x="4578052" y="2447925"/>
            <a:ext cx="1551787" cy="18851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14" name="그룹 113"/>
          <p:cNvGrpSpPr/>
          <p:nvPr/>
        </p:nvGrpSpPr>
        <p:grpSpPr>
          <a:xfrm rot="20357250" flipH="1">
            <a:off x="4466928" y="3492874"/>
            <a:ext cx="330272" cy="302162"/>
            <a:chOff x="4083622" y="4621021"/>
            <a:chExt cx="330272" cy="3021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5" name="자유형 114"/>
            <p:cNvSpPr/>
            <p:nvPr/>
          </p:nvSpPr>
          <p:spPr>
            <a:xfrm>
              <a:off x="4083622" y="4663184"/>
              <a:ext cx="330272" cy="259999"/>
            </a:xfrm>
            <a:custGeom>
              <a:avLst/>
              <a:gdLst>
                <a:gd name="connsiteX0" fmla="*/ 0 w 447675"/>
                <a:gd name="connsiteY0" fmla="*/ 0 h 352425"/>
                <a:gd name="connsiteX1" fmla="*/ 47625 w 447675"/>
                <a:gd name="connsiteY1" fmla="*/ 19050 h 352425"/>
                <a:gd name="connsiteX2" fmla="*/ 95250 w 447675"/>
                <a:gd name="connsiteY2" fmla="*/ 28575 h 352425"/>
                <a:gd name="connsiteX3" fmla="*/ 238125 w 447675"/>
                <a:gd name="connsiteY3" fmla="*/ 66675 h 352425"/>
                <a:gd name="connsiteX4" fmla="*/ 295275 w 447675"/>
                <a:gd name="connsiteY4" fmla="*/ 114300 h 352425"/>
                <a:gd name="connsiteX5" fmla="*/ 323850 w 447675"/>
                <a:gd name="connsiteY5" fmla="*/ 133350 h 352425"/>
                <a:gd name="connsiteX6" fmla="*/ 381000 w 447675"/>
                <a:gd name="connsiteY6" fmla="*/ 190500 h 352425"/>
                <a:gd name="connsiteX7" fmla="*/ 428625 w 447675"/>
                <a:gd name="connsiteY7" fmla="*/ 247650 h 352425"/>
                <a:gd name="connsiteX8" fmla="*/ 447675 w 447675"/>
                <a:gd name="connsiteY8" fmla="*/ 304800 h 352425"/>
                <a:gd name="connsiteX9" fmla="*/ 447675 w 447675"/>
                <a:gd name="connsiteY9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675" h="352425">
                  <a:moveTo>
                    <a:pt x="0" y="0"/>
                  </a:moveTo>
                  <a:cubicBezTo>
                    <a:pt x="15875" y="6350"/>
                    <a:pt x="31248" y="14137"/>
                    <a:pt x="47625" y="19050"/>
                  </a:cubicBezTo>
                  <a:cubicBezTo>
                    <a:pt x="63132" y="23702"/>
                    <a:pt x="79475" y="24935"/>
                    <a:pt x="95250" y="28575"/>
                  </a:cubicBezTo>
                  <a:cubicBezTo>
                    <a:pt x="159356" y="43369"/>
                    <a:pt x="176750" y="49139"/>
                    <a:pt x="238125" y="66675"/>
                  </a:cubicBezTo>
                  <a:cubicBezTo>
                    <a:pt x="309071" y="113973"/>
                    <a:pt x="221936" y="53184"/>
                    <a:pt x="295275" y="114300"/>
                  </a:cubicBezTo>
                  <a:cubicBezTo>
                    <a:pt x="304069" y="121629"/>
                    <a:pt x="315294" y="125745"/>
                    <a:pt x="323850" y="133350"/>
                  </a:cubicBezTo>
                  <a:cubicBezTo>
                    <a:pt x="343986" y="151248"/>
                    <a:pt x="361950" y="171450"/>
                    <a:pt x="381000" y="190500"/>
                  </a:cubicBezTo>
                  <a:cubicBezTo>
                    <a:pt x="398945" y="208445"/>
                    <a:pt x="418016" y="223780"/>
                    <a:pt x="428625" y="247650"/>
                  </a:cubicBezTo>
                  <a:cubicBezTo>
                    <a:pt x="436780" y="266000"/>
                    <a:pt x="447675" y="284720"/>
                    <a:pt x="447675" y="304800"/>
                  </a:cubicBezTo>
                  <a:lnTo>
                    <a:pt x="447675" y="352425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자유형 115"/>
            <p:cNvSpPr/>
            <p:nvPr/>
          </p:nvSpPr>
          <p:spPr>
            <a:xfrm>
              <a:off x="4189028" y="4621021"/>
              <a:ext cx="77297" cy="147567"/>
            </a:xfrm>
            <a:custGeom>
              <a:avLst/>
              <a:gdLst>
                <a:gd name="connsiteX0" fmla="*/ 104775 w 104775"/>
                <a:gd name="connsiteY0" fmla="*/ 0 h 200025"/>
                <a:gd name="connsiteX1" fmla="*/ 76200 w 104775"/>
                <a:gd name="connsiteY1" fmla="*/ 47625 h 200025"/>
                <a:gd name="connsiteX2" fmla="*/ 66675 w 104775"/>
                <a:gd name="connsiteY2" fmla="*/ 76200 h 200025"/>
                <a:gd name="connsiteX3" fmla="*/ 38100 w 104775"/>
                <a:gd name="connsiteY3" fmla="*/ 85725 h 200025"/>
                <a:gd name="connsiteX4" fmla="*/ 9525 w 104775"/>
                <a:gd name="connsiteY4" fmla="*/ 171450 h 200025"/>
                <a:gd name="connsiteX5" fmla="*/ 0 w 104775"/>
                <a:gd name="connsiteY5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200025">
                  <a:moveTo>
                    <a:pt x="104775" y="0"/>
                  </a:moveTo>
                  <a:cubicBezTo>
                    <a:pt x="95250" y="15875"/>
                    <a:pt x="84479" y="31066"/>
                    <a:pt x="76200" y="47625"/>
                  </a:cubicBezTo>
                  <a:cubicBezTo>
                    <a:pt x="71710" y="56605"/>
                    <a:pt x="73775" y="69100"/>
                    <a:pt x="66675" y="76200"/>
                  </a:cubicBezTo>
                  <a:cubicBezTo>
                    <a:pt x="59575" y="83300"/>
                    <a:pt x="47625" y="82550"/>
                    <a:pt x="38100" y="85725"/>
                  </a:cubicBezTo>
                  <a:lnTo>
                    <a:pt x="9525" y="171450"/>
                  </a:lnTo>
                  <a:lnTo>
                    <a:pt x="0" y="200025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7" name="자유형 116"/>
            <p:cNvSpPr/>
            <p:nvPr/>
          </p:nvSpPr>
          <p:spPr>
            <a:xfrm>
              <a:off x="4259299" y="4726427"/>
              <a:ext cx="105406" cy="105406"/>
            </a:xfrm>
            <a:custGeom>
              <a:avLst/>
              <a:gdLst>
                <a:gd name="connsiteX0" fmla="*/ 142875 w 142875"/>
                <a:gd name="connsiteY0" fmla="*/ 0 h 142875"/>
                <a:gd name="connsiteX1" fmla="*/ 85725 w 142875"/>
                <a:gd name="connsiteY1" fmla="*/ 66675 h 142875"/>
                <a:gd name="connsiteX2" fmla="*/ 66675 w 142875"/>
                <a:gd name="connsiteY2" fmla="*/ 95250 h 142875"/>
                <a:gd name="connsiteX3" fmla="*/ 38100 w 142875"/>
                <a:gd name="connsiteY3" fmla="*/ 104775 h 142875"/>
                <a:gd name="connsiteX4" fmla="*/ 0 w 142875"/>
                <a:gd name="connsiteY4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0"/>
                  </a:moveTo>
                  <a:cubicBezTo>
                    <a:pt x="72849" y="116711"/>
                    <a:pt x="151693" y="707"/>
                    <a:pt x="85725" y="66675"/>
                  </a:cubicBezTo>
                  <a:cubicBezTo>
                    <a:pt x="77630" y="74770"/>
                    <a:pt x="75614" y="88099"/>
                    <a:pt x="66675" y="95250"/>
                  </a:cubicBezTo>
                  <a:cubicBezTo>
                    <a:pt x="58835" y="101522"/>
                    <a:pt x="47080" y="100285"/>
                    <a:pt x="38100" y="104775"/>
                  </a:cubicBezTo>
                  <a:cubicBezTo>
                    <a:pt x="7449" y="120100"/>
                    <a:pt x="12268" y="118338"/>
                    <a:pt x="0" y="142875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5" t="42506" r="11785" b="14507"/>
          <a:stretch/>
        </p:blipFill>
        <p:spPr>
          <a:xfrm>
            <a:off x="2503381" y="2943965"/>
            <a:ext cx="760760" cy="5805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9" name="내용 개체 틀 2"/>
          <p:cNvSpPr txBox="1">
            <a:spLocks/>
          </p:cNvSpPr>
          <p:nvPr/>
        </p:nvSpPr>
        <p:spPr>
          <a:xfrm>
            <a:off x="6694662" y="3540589"/>
            <a:ext cx="3993684" cy="357235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1400" b="1" dirty="0" err="1" smtClean="0"/>
              <a:t>말풍선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이모티콘은</a:t>
            </a:r>
            <a:r>
              <a:rPr lang="ko-KR" altLang="en-US" sz="1400" b="1" dirty="0" smtClean="0"/>
              <a:t> 보내기 창과 동일하게 텍스트 좌측에 표시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30883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C 0.00052 -0.00023 0.00104 -0.00092 0.00117 -0.00185 L 0.00182 -0.0044 C 0.00195 -0.00486 0.00208 -0.00509 0.00234 -0.00509 C 0.00273 -0.00509 0.00299 -0.0044 0.00312 -0.00347 C 0.00299 -0.00254 0.00273 -0.00185 0.00234 -0.00185 C 0.00208 -0.00185 0.00195 -0.00208 0.00182 -0.00254 L 0.00117 -0.00509 C 0.00104 -0.00602 0.00052 -0.00671 2.5E-6 -0.00671 C -0.00065 -0.00671 -0.00117 -0.00602 -0.0013 -0.00509 L -0.00196 -0.00254 C -0.00209 -0.00208 -0.00222 -0.00185 -0.00248 -0.00185 C -0.00287 -0.00185 -0.00313 -0.00254 -0.00313 -0.00347 C -0.00313 -0.0044 -0.00287 -0.00509 -0.00248 -0.00509 C -0.00222 -0.00509 -0.00209 -0.00486 -0.00196 -0.0044 L -0.0013 -0.00185 C -0.00117 -0.00092 -0.00065 -0.00023 2.5E-6 -1.48148E-6 Z " pathEditMode="relative" rAng="0" ptsTypes="AAAAAAAAAAAAAAAAA">
                                      <p:cBhvr>
                                        <p:cTn id="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94662" y="4962714"/>
            <a:ext cx="3993684" cy="357235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smtClean="0"/>
              <a:t>쪽지 알림 팝업 좌측에 </a:t>
            </a:r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표시 </a:t>
            </a:r>
            <a:r>
              <a:rPr lang="en-US" altLang="ko-KR" sz="1400" b="1" dirty="0" smtClean="0"/>
              <a:t>:</a:t>
            </a:r>
            <a:r>
              <a:rPr lang="ko-KR" altLang="en-US" sz="1400" b="1" smtClean="0"/>
              <a:t> 말풍선 이모티콘만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쪽지에 </a:t>
            </a:r>
            <a:r>
              <a:rPr lang="ko-KR" altLang="en-US" sz="1200" dirty="0" err="1" smtClean="0"/>
              <a:t>이모티콘이</a:t>
            </a:r>
            <a:r>
              <a:rPr lang="ko-KR" altLang="en-US" sz="1200" dirty="0" smtClean="0"/>
              <a:t> 포함되어 있는 경우 알림 창 좌측에 표시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전체 화면 타입인 경우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표시 하지 않음 </a:t>
            </a:r>
            <a:r>
              <a:rPr lang="en-US" altLang="ko-KR" sz="1200" dirty="0" smtClean="0"/>
              <a:t>(</a:t>
            </a:r>
            <a:r>
              <a:rPr lang="ko-KR" altLang="en-US" sz="1200" smtClean="0"/>
              <a:t>쪽지 창 열었을 때만 확인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쪽지</a:t>
            </a:r>
            <a:r>
              <a:rPr lang="ko-KR" altLang="en-US" sz="2400" b="1" dirty="0"/>
              <a:t> </a:t>
            </a:r>
            <a:r>
              <a:rPr lang="ko-KR" altLang="en-US" sz="2400" b="1" dirty="0" smtClean="0"/>
              <a:t>알림 </a:t>
            </a:r>
            <a:r>
              <a:rPr lang="ko-KR" altLang="en-US" sz="2400" b="1" dirty="0" err="1" smtClean="0"/>
              <a:t>이모티콘</a:t>
            </a:r>
            <a:r>
              <a:rPr lang="ko-KR" altLang="en-US" sz="2400" b="1" dirty="0" smtClean="0"/>
              <a:t> 추가 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707589" y="1544714"/>
            <a:ext cx="5585090" cy="4180261"/>
            <a:chOff x="707589" y="1544714"/>
            <a:chExt cx="5585090" cy="4180261"/>
          </a:xfrm>
        </p:grpSpPr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5"/>
            <a:stretch/>
          </p:blipFill>
          <p:spPr>
            <a:xfrm>
              <a:off x="707589" y="1544714"/>
              <a:ext cx="5585090" cy="4179853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86" t="95872" r="21372"/>
            <a:stretch/>
          </p:blipFill>
          <p:spPr>
            <a:xfrm>
              <a:off x="4944429" y="5546339"/>
              <a:ext cx="158750" cy="178636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4933293" y="4698998"/>
              <a:ext cx="821076" cy="912840"/>
              <a:chOff x="4857093" y="4159096"/>
              <a:chExt cx="1306706" cy="145274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4429" y="4159096"/>
                <a:ext cx="1219370" cy="971687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7093" y="5131190"/>
                <a:ext cx="333423" cy="247685"/>
              </a:xfrm>
              <a:prstGeom prst="rect">
                <a:avLst/>
              </a:prstGeom>
              <a:effectLst>
                <a:glow rad="127000">
                  <a:srgbClr val="FFFF00">
                    <a:alpha val="20000"/>
                  </a:srgbClr>
                </a:glow>
              </a:effectLst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371" y="5392734"/>
                <a:ext cx="352474" cy="219106"/>
              </a:xfrm>
              <a:prstGeom prst="rect">
                <a:avLst/>
              </a:prstGeom>
            </p:spPr>
          </p:pic>
        </p:grpSp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062" y="4780092"/>
              <a:ext cx="363044" cy="36524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331657" y="4553501"/>
              <a:ext cx="1798182" cy="11710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114" name="직선 화살표 연결선 113"/>
          <p:cNvCxnSpPr/>
          <p:nvPr/>
        </p:nvCxnSpPr>
        <p:spPr>
          <a:xfrm>
            <a:off x="8510432" y="4098509"/>
            <a:ext cx="564823" cy="229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6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04650"/>
            <a:ext cx="3993684" cy="357235"/>
          </a:xfrm>
          <a:ln>
            <a:noFill/>
          </a:ln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smtClean="0"/>
              <a:t>출시 수량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무료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종 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 유료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종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실제 개발 시점에 개별 </a:t>
            </a:r>
            <a:r>
              <a:rPr lang="ko-KR" altLang="en-US" sz="1200" dirty="0" err="1" smtClean="0"/>
              <a:t>컨셉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표정 목록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카테고리 별 제작 수량 결정 후 작업량 산정 할 수 있음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그래픽 파트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err="1" smtClean="0"/>
              <a:t>카테고리별</a:t>
            </a:r>
            <a:r>
              <a:rPr lang="ko-KR" altLang="en-US" sz="1200" dirty="0" smtClean="0"/>
              <a:t> 수량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24</a:t>
            </a:r>
            <a:r>
              <a:rPr lang="ko-KR" altLang="en-US" sz="1200" dirty="0" smtClean="0"/>
              <a:t>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*카카오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라인 참고</a:t>
            </a:r>
            <a:r>
              <a:rPr lang="en-US" altLang="ko-KR" sz="1200" dirty="0" smtClean="0"/>
              <a:t>),</a:t>
            </a:r>
            <a:r>
              <a:rPr lang="ko-KR" altLang="en-US" sz="1200" dirty="0" smtClean="0"/>
              <a:t> 수량이 모두 동일해야 할 필요는 없음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err="1" smtClean="0"/>
              <a:t>말풍선과</a:t>
            </a:r>
            <a:r>
              <a:rPr lang="ko-KR" altLang="en-US" sz="1400" b="1" dirty="0" smtClean="0"/>
              <a:t> 다르게 화면 전체를 사용하는 타입의 </a:t>
            </a:r>
            <a:r>
              <a:rPr lang="ko-KR" altLang="en-US" sz="1400" b="1" dirty="0" err="1" smtClean="0"/>
              <a:t>이모티콘도</a:t>
            </a:r>
            <a:r>
              <a:rPr lang="ko-KR" altLang="en-US" sz="1400" b="1" dirty="0" smtClean="0"/>
              <a:t> 추가 </a:t>
            </a:r>
            <a:r>
              <a:rPr lang="en-US" altLang="ko-KR" sz="1400" b="1" dirty="0" smtClean="0"/>
              <a:t>:</a:t>
            </a:r>
            <a:r>
              <a:rPr lang="ko-KR" altLang="en-US" sz="1400" b="1" dirty="0" smtClean="0"/>
              <a:t> 사용 방식은 동일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smtClean="0"/>
              <a:t>특정 사용자에게 </a:t>
            </a:r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전송하는 기능 </a:t>
            </a:r>
            <a:r>
              <a:rPr lang="en-US" altLang="ko-KR" sz="1400" b="1" dirty="0" smtClean="0"/>
              <a:t>:</a:t>
            </a:r>
            <a:r>
              <a:rPr lang="ko-KR" altLang="en-US" sz="1400" b="1" dirty="0" smtClean="0"/>
              <a:t> </a:t>
            </a:r>
            <a:endParaRPr lang="en-US" altLang="ko-KR" sz="1400" b="1" dirty="0" err="1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err="1" smtClean="0"/>
              <a:t>이모티콘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우클릭하여</a:t>
            </a:r>
            <a:r>
              <a:rPr lang="ko-KR" altLang="en-US" sz="1200" dirty="0" smtClean="0"/>
              <a:t> 보낼 대상 결정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채팅 텍스트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포함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해당 유저의 화면 우측 하단에 표시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smtClean="0"/>
              <a:t>판매 재화 </a:t>
            </a:r>
            <a:r>
              <a:rPr lang="en-US" altLang="ko-KR" sz="1400" b="1" dirty="0" smtClean="0"/>
              <a:t>:</a:t>
            </a:r>
            <a:r>
              <a:rPr lang="ko-KR" altLang="en-US" sz="1400" b="1" dirty="0" smtClean="0"/>
              <a:t> 현금</a:t>
            </a:r>
            <a:r>
              <a:rPr lang="en-US" altLang="ko-KR" sz="1400" b="1" dirty="0" smtClean="0"/>
              <a:t>vs</a:t>
            </a:r>
            <a:r>
              <a:rPr lang="ko-KR" altLang="en-US" sz="1400" b="1" dirty="0" smtClean="0"/>
              <a:t>캔디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현금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기존 유료 유저들의 수요가 충분히 있을 것 같다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캔디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라인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카톡과</a:t>
            </a:r>
            <a:r>
              <a:rPr lang="ko-KR" altLang="en-US" sz="1200" dirty="0" smtClean="0"/>
              <a:t> 달리 </a:t>
            </a:r>
            <a:r>
              <a:rPr lang="ko-KR" altLang="en-US" sz="1200" dirty="0" err="1" smtClean="0"/>
              <a:t>메인급의</a:t>
            </a:r>
            <a:r>
              <a:rPr lang="ko-KR" altLang="en-US" sz="1200" dirty="0" smtClean="0"/>
              <a:t> 아이템인가</a:t>
            </a:r>
            <a:r>
              <a:rPr lang="en-US" altLang="ko-KR" sz="1200" dirty="0" smtClean="0"/>
              <a:t>?</a:t>
            </a:r>
            <a:r>
              <a:rPr lang="ko-KR" altLang="en-US" sz="1200" dirty="0" smtClean="0"/>
              <a:t> 현금으로 구입 할 만큼 유저들에게 충분히 매력적인가</a:t>
            </a:r>
            <a:r>
              <a:rPr lang="en-US" altLang="ko-KR" sz="1200" dirty="0" smtClean="0"/>
              <a:t>?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이모티콘은</a:t>
            </a:r>
            <a:r>
              <a:rPr lang="ko-KR" altLang="en-US" sz="1200" dirty="0" smtClean="0"/>
              <a:t> 편하게 막 </a:t>
            </a:r>
            <a:r>
              <a:rPr lang="ko-KR" altLang="en-US" sz="1200" dirty="0" err="1" smtClean="0"/>
              <a:t>써야한다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양쪽 다 제공 하는 것은 오히려 </a:t>
            </a:r>
            <a:r>
              <a:rPr lang="ko-KR" altLang="en-US" sz="1200" dirty="0" err="1" smtClean="0"/>
              <a:t>어정쩡</a:t>
            </a:r>
            <a:r>
              <a:rPr lang="ko-KR" altLang="en-US" sz="1200" dirty="0" smtClean="0"/>
              <a:t> 해질 수 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다른 의견 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첫 출시에는 캐시로 먼저 판매하고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상황을 보아 캔디 적용 여부 결정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첫 출시부터 캔디 상품으로는 </a:t>
            </a:r>
            <a:r>
              <a:rPr lang="ko-KR" altLang="en-US" sz="1200" dirty="0" err="1" smtClean="0"/>
              <a:t>안된다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화분의 예가 있다</a:t>
            </a:r>
            <a:r>
              <a:rPr lang="en-US" altLang="ko-KR" sz="1200" dirty="0" smtClean="0"/>
              <a:t>)</a:t>
            </a:r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200" dirty="0" smtClean="0"/>
              <a:t> </a:t>
            </a:r>
            <a:endParaRPr lang="en-US" altLang="ko-KR" sz="1200" dirty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메모 </a:t>
            </a:r>
            <a:r>
              <a:rPr lang="en-US" altLang="ko-KR" sz="2400" b="1" dirty="0" smtClean="0"/>
              <a:t>: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18.04.11.</a:t>
            </a:r>
            <a:r>
              <a:rPr lang="ko-KR" altLang="en-US" sz="2400" b="1" dirty="0" smtClean="0"/>
              <a:t>수 리드 회의 메모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4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8904312" y="2924944"/>
            <a:ext cx="648072" cy="22322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8000" tIns="45720" rIns="1800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7214966"/>
              </p:ext>
            </p:extLst>
          </p:nvPr>
        </p:nvGraphicFramePr>
        <p:xfrm>
          <a:off x="462900" y="811518"/>
          <a:ext cx="11094786" cy="420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08671"/>
                <a:gridCol w="8175153"/>
                <a:gridCol w="1210962"/>
              </a:tblGrid>
              <a:tr h="218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일자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사항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작성자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60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2018.04.06.</a:t>
                      </a:r>
                      <a:r>
                        <a:rPr lang="ko-KR" altLang="en-US" sz="1200" smtClean="0"/>
                        <a:t>금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문서 신규 작성 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2579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2018.04.10.</a:t>
                      </a:r>
                      <a:r>
                        <a:rPr lang="ko-KR" altLang="en-US" sz="1200" smtClean="0"/>
                        <a:t>화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매크로 등록 추가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2579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2018.04.11.</a:t>
                      </a:r>
                      <a:r>
                        <a:rPr lang="ko-KR" altLang="en-US" sz="1200" dirty="0" smtClean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200" dirty="0" smtClean="0"/>
                        <a:t>전체 </a:t>
                      </a:r>
                      <a:r>
                        <a:rPr lang="en-US" altLang="ko-KR" sz="1200" dirty="0" smtClean="0"/>
                        <a:t>UI/UX</a:t>
                      </a:r>
                      <a:r>
                        <a:rPr lang="ko-KR" altLang="en-US" sz="1200" dirty="0" smtClean="0"/>
                        <a:t> 수정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257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2018.04.12.</a:t>
                      </a:r>
                      <a:r>
                        <a:rPr lang="ko-KR" altLang="en-US" sz="1200" dirty="0" smtClean="0"/>
                        <a:t>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리드 회의 내용 반영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화면 전체를 사용하는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타입 추가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사용 </a:t>
                      </a:r>
                      <a:r>
                        <a:rPr lang="en-US" altLang="ko-KR" sz="1200" dirty="0" smtClean="0"/>
                        <a:t>UI </a:t>
                      </a:r>
                      <a:r>
                        <a:rPr lang="ko-KR" altLang="en-US" sz="1200" dirty="0" smtClean="0"/>
                        <a:t>수정 </a:t>
                      </a:r>
                      <a:r>
                        <a:rPr lang="en-US" altLang="ko-KR" sz="1200" dirty="0" smtClean="0"/>
                        <a:t>: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목록에 좌우 스크롤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페이지 버튼 추가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err="1" smtClean="0"/>
                        <a:t>이모티콘을</a:t>
                      </a:r>
                      <a:r>
                        <a:rPr lang="ko-KR" altLang="en-US" sz="1200" dirty="0" smtClean="0"/>
                        <a:t> 사용했을 때 채팅 창에 사용 내용 표시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쪽지 보내기에 </a:t>
                      </a:r>
                      <a:r>
                        <a:rPr lang="ko-KR" altLang="en-US" sz="1200" dirty="0" err="1" smtClean="0"/>
                        <a:t>이모티콘</a:t>
                      </a:r>
                      <a:r>
                        <a:rPr lang="ko-KR" altLang="en-US" sz="1200" dirty="0" smtClean="0"/>
                        <a:t> 기능 추가</a:t>
                      </a:r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257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2018.05.09.</a:t>
                      </a:r>
                      <a:r>
                        <a:rPr lang="ko-KR" altLang="en-US" sz="1200" smtClean="0"/>
                        <a:t>수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smtClean="0"/>
                        <a:t> 구입 확인 창 삭제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smtClean="0"/>
                        <a:t> 구매 창이 바로 팝업 되도록 변경</a:t>
                      </a:r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</a:tr>
              <a:tr h="257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2018.06.04.</a:t>
                      </a:r>
                      <a:r>
                        <a:rPr lang="ko-KR" altLang="en-US" sz="1200" smtClean="0"/>
                        <a:t>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smtClean="0"/>
                        <a:t> 오탈자 수정</a:t>
                      </a:r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</a:tr>
              <a:tr h="257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2018.06.05.</a:t>
                      </a:r>
                      <a:r>
                        <a:rPr lang="ko-KR" altLang="en-US" sz="1200" smtClean="0"/>
                        <a:t>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-</a:t>
                      </a:r>
                      <a:r>
                        <a:rPr lang="ko-KR" altLang="en-US" sz="1200" smtClean="0"/>
                        <a:t> 이모티콘 구입 후 아이템 사용에 대한 설명 추가 </a:t>
                      </a:r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</a:tr>
              <a:tr h="2579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2018.06.20.</a:t>
                      </a:r>
                      <a:r>
                        <a:rPr lang="ko-KR" altLang="en-US" sz="1200" smtClean="0"/>
                        <a:t>수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쪽지 관련 </a:t>
                      </a:r>
                      <a:r>
                        <a:rPr lang="en-US" altLang="ko-KR" sz="1200" dirty="0" smtClean="0"/>
                        <a:t>UI</a:t>
                      </a:r>
                      <a:r>
                        <a:rPr lang="ko-KR" altLang="en-US" sz="1200" smtClean="0"/>
                        <a:t> 부분 설명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smtClean="0"/>
                        <a:t>케이스 추가</a:t>
                      </a:r>
                      <a:endParaRPr lang="en-US" altLang="ko-KR" sz="1200" dirty="0" smtClean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 smtClean="0"/>
                        <a:t>문서 각 부분 설명 변경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smtClean="0"/>
                        <a:t>이창희님 요청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</a:tr>
              <a:tr h="25796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25796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  <a:tr h="25796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6796" y="556438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및 추가 사항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44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2243" y="1419980"/>
            <a:ext cx="4953000" cy="364047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000" dirty="0" smtClean="0"/>
              <a:t>요약 </a:t>
            </a:r>
            <a:r>
              <a:rPr lang="ko-KR" altLang="en-US" sz="1400" b="1" dirty="0" smtClean="0"/>
              <a:t>채팅과 함께 사용할 수 있는 </a:t>
            </a:r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판매</a:t>
            </a:r>
            <a:endParaRPr lang="en-US" altLang="ko-KR" sz="1400" b="1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    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말풍선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전체 화면의 두 가지 타입 제공 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*상품에 따라 구분</a:t>
            </a:r>
            <a:r>
              <a:rPr lang="en-US" altLang="ko-KR" sz="1000" dirty="0" smtClean="0"/>
              <a:t>,</a:t>
            </a:r>
            <a:r>
              <a:rPr lang="ko-KR" altLang="en-US" sz="1000" smtClean="0"/>
              <a:t> 유저 </a:t>
            </a:r>
            <a:r>
              <a:rPr lang="ko-KR" altLang="en-US" sz="1000" dirty="0" smtClean="0"/>
              <a:t>입장에서의 구입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사용 방식은 동일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 시스템 내부적으로만 다름</a:t>
            </a:r>
            <a:r>
              <a:rPr lang="en-US" altLang="ko-KR" sz="1000" dirty="0" smtClean="0"/>
              <a:t>)</a:t>
            </a:r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내용 요약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>
          <a:xfrm>
            <a:off x="838200" y="2151580"/>
            <a:ext cx="5031746" cy="376573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506530" y="2855458"/>
            <a:ext cx="1712146" cy="2607080"/>
            <a:chOff x="2732584" y="3011411"/>
            <a:chExt cx="1260038" cy="191865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54" t="30297" r="40514" b="33089"/>
            <a:stretch/>
          </p:blipFill>
          <p:spPr>
            <a:xfrm>
              <a:off x="2732584" y="3011411"/>
              <a:ext cx="1260038" cy="1918656"/>
            </a:xfrm>
            <a:prstGeom prst="rect">
              <a:avLst/>
            </a:prstGeom>
            <a:ln w="19050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576" y="3117126"/>
              <a:ext cx="406995" cy="40969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>
          <a:xfrm>
            <a:off x="6096000" y="2151580"/>
            <a:ext cx="5031746" cy="376573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5" t="17061" r="11785" b="14507"/>
          <a:stretch/>
        </p:blipFill>
        <p:spPr>
          <a:xfrm>
            <a:off x="9245284" y="3274708"/>
            <a:ext cx="1455863" cy="17685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그룹 25"/>
          <p:cNvGrpSpPr/>
          <p:nvPr/>
        </p:nvGrpSpPr>
        <p:grpSpPr>
          <a:xfrm rot="1692536">
            <a:off x="10458269" y="4197699"/>
            <a:ext cx="330272" cy="302162"/>
            <a:chOff x="4083622" y="4621021"/>
            <a:chExt cx="330272" cy="3021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자유형 26"/>
            <p:cNvSpPr/>
            <p:nvPr/>
          </p:nvSpPr>
          <p:spPr>
            <a:xfrm>
              <a:off x="4083622" y="4663184"/>
              <a:ext cx="330272" cy="259999"/>
            </a:xfrm>
            <a:custGeom>
              <a:avLst/>
              <a:gdLst>
                <a:gd name="connsiteX0" fmla="*/ 0 w 447675"/>
                <a:gd name="connsiteY0" fmla="*/ 0 h 352425"/>
                <a:gd name="connsiteX1" fmla="*/ 47625 w 447675"/>
                <a:gd name="connsiteY1" fmla="*/ 19050 h 352425"/>
                <a:gd name="connsiteX2" fmla="*/ 95250 w 447675"/>
                <a:gd name="connsiteY2" fmla="*/ 28575 h 352425"/>
                <a:gd name="connsiteX3" fmla="*/ 238125 w 447675"/>
                <a:gd name="connsiteY3" fmla="*/ 66675 h 352425"/>
                <a:gd name="connsiteX4" fmla="*/ 295275 w 447675"/>
                <a:gd name="connsiteY4" fmla="*/ 114300 h 352425"/>
                <a:gd name="connsiteX5" fmla="*/ 323850 w 447675"/>
                <a:gd name="connsiteY5" fmla="*/ 133350 h 352425"/>
                <a:gd name="connsiteX6" fmla="*/ 381000 w 447675"/>
                <a:gd name="connsiteY6" fmla="*/ 190500 h 352425"/>
                <a:gd name="connsiteX7" fmla="*/ 428625 w 447675"/>
                <a:gd name="connsiteY7" fmla="*/ 247650 h 352425"/>
                <a:gd name="connsiteX8" fmla="*/ 447675 w 447675"/>
                <a:gd name="connsiteY8" fmla="*/ 304800 h 352425"/>
                <a:gd name="connsiteX9" fmla="*/ 447675 w 447675"/>
                <a:gd name="connsiteY9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675" h="352425">
                  <a:moveTo>
                    <a:pt x="0" y="0"/>
                  </a:moveTo>
                  <a:cubicBezTo>
                    <a:pt x="15875" y="6350"/>
                    <a:pt x="31248" y="14137"/>
                    <a:pt x="47625" y="19050"/>
                  </a:cubicBezTo>
                  <a:cubicBezTo>
                    <a:pt x="63132" y="23702"/>
                    <a:pt x="79475" y="24935"/>
                    <a:pt x="95250" y="28575"/>
                  </a:cubicBezTo>
                  <a:cubicBezTo>
                    <a:pt x="159356" y="43369"/>
                    <a:pt x="176750" y="49139"/>
                    <a:pt x="238125" y="66675"/>
                  </a:cubicBezTo>
                  <a:cubicBezTo>
                    <a:pt x="309071" y="113973"/>
                    <a:pt x="221936" y="53184"/>
                    <a:pt x="295275" y="114300"/>
                  </a:cubicBezTo>
                  <a:cubicBezTo>
                    <a:pt x="304069" y="121629"/>
                    <a:pt x="315294" y="125745"/>
                    <a:pt x="323850" y="133350"/>
                  </a:cubicBezTo>
                  <a:cubicBezTo>
                    <a:pt x="343986" y="151248"/>
                    <a:pt x="361950" y="171450"/>
                    <a:pt x="381000" y="190500"/>
                  </a:cubicBezTo>
                  <a:cubicBezTo>
                    <a:pt x="398945" y="208445"/>
                    <a:pt x="418016" y="223780"/>
                    <a:pt x="428625" y="247650"/>
                  </a:cubicBezTo>
                  <a:cubicBezTo>
                    <a:pt x="436780" y="266000"/>
                    <a:pt x="447675" y="284720"/>
                    <a:pt x="447675" y="304800"/>
                  </a:cubicBezTo>
                  <a:lnTo>
                    <a:pt x="447675" y="352425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4189028" y="4621021"/>
              <a:ext cx="77297" cy="147567"/>
            </a:xfrm>
            <a:custGeom>
              <a:avLst/>
              <a:gdLst>
                <a:gd name="connsiteX0" fmla="*/ 104775 w 104775"/>
                <a:gd name="connsiteY0" fmla="*/ 0 h 200025"/>
                <a:gd name="connsiteX1" fmla="*/ 76200 w 104775"/>
                <a:gd name="connsiteY1" fmla="*/ 47625 h 200025"/>
                <a:gd name="connsiteX2" fmla="*/ 66675 w 104775"/>
                <a:gd name="connsiteY2" fmla="*/ 76200 h 200025"/>
                <a:gd name="connsiteX3" fmla="*/ 38100 w 104775"/>
                <a:gd name="connsiteY3" fmla="*/ 85725 h 200025"/>
                <a:gd name="connsiteX4" fmla="*/ 9525 w 104775"/>
                <a:gd name="connsiteY4" fmla="*/ 171450 h 200025"/>
                <a:gd name="connsiteX5" fmla="*/ 0 w 104775"/>
                <a:gd name="connsiteY5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200025">
                  <a:moveTo>
                    <a:pt x="104775" y="0"/>
                  </a:moveTo>
                  <a:cubicBezTo>
                    <a:pt x="95250" y="15875"/>
                    <a:pt x="84479" y="31066"/>
                    <a:pt x="76200" y="47625"/>
                  </a:cubicBezTo>
                  <a:cubicBezTo>
                    <a:pt x="71710" y="56605"/>
                    <a:pt x="73775" y="69100"/>
                    <a:pt x="66675" y="76200"/>
                  </a:cubicBezTo>
                  <a:cubicBezTo>
                    <a:pt x="59575" y="83300"/>
                    <a:pt x="47625" y="82550"/>
                    <a:pt x="38100" y="85725"/>
                  </a:cubicBezTo>
                  <a:lnTo>
                    <a:pt x="9525" y="171450"/>
                  </a:lnTo>
                  <a:lnTo>
                    <a:pt x="0" y="200025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4259299" y="4726427"/>
              <a:ext cx="105406" cy="105406"/>
            </a:xfrm>
            <a:custGeom>
              <a:avLst/>
              <a:gdLst>
                <a:gd name="connsiteX0" fmla="*/ 142875 w 142875"/>
                <a:gd name="connsiteY0" fmla="*/ 0 h 142875"/>
                <a:gd name="connsiteX1" fmla="*/ 85725 w 142875"/>
                <a:gd name="connsiteY1" fmla="*/ 66675 h 142875"/>
                <a:gd name="connsiteX2" fmla="*/ 66675 w 142875"/>
                <a:gd name="connsiteY2" fmla="*/ 95250 h 142875"/>
                <a:gd name="connsiteX3" fmla="*/ 38100 w 142875"/>
                <a:gd name="connsiteY3" fmla="*/ 104775 h 142875"/>
                <a:gd name="connsiteX4" fmla="*/ 0 w 142875"/>
                <a:gd name="connsiteY4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0"/>
                  </a:moveTo>
                  <a:cubicBezTo>
                    <a:pt x="72849" y="116711"/>
                    <a:pt x="151693" y="707"/>
                    <a:pt x="85725" y="66675"/>
                  </a:cubicBezTo>
                  <a:cubicBezTo>
                    <a:pt x="77630" y="74770"/>
                    <a:pt x="75614" y="88099"/>
                    <a:pt x="66675" y="95250"/>
                  </a:cubicBezTo>
                  <a:cubicBezTo>
                    <a:pt x="58835" y="101522"/>
                    <a:pt x="47080" y="100285"/>
                    <a:pt x="38100" y="104775"/>
                  </a:cubicBezTo>
                  <a:cubicBezTo>
                    <a:pt x="7449" y="120100"/>
                    <a:pt x="12268" y="118338"/>
                    <a:pt x="0" y="142875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grpSp>
        <p:nvGrpSpPr>
          <p:cNvPr id="16" name="그룹 15"/>
          <p:cNvGrpSpPr/>
          <p:nvPr/>
        </p:nvGrpSpPr>
        <p:grpSpPr>
          <a:xfrm rot="20357250" flipH="1">
            <a:off x="9203242" y="4236693"/>
            <a:ext cx="330272" cy="302162"/>
            <a:chOff x="4083622" y="4621021"/>
            <a:chExt cx="330272" cy="3021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" name="자유형 16"/>
            <p:cNvSpPr/>
            <p:nvPr/>
          </p:nvSpPr>
          <p:spPr>
            <a:xfrm>
              <a:off x="4083622" y="4663184"/>
              <a:ext cx="330272" cy="259999"/>
            </a:xfrm>
            <a:custGeom>
              <a:avLst/>
              <a:gdLst>
                <a:gd name="connsiteX0" fmla="*/ 0 w 447675"/>
                <a:gd name="connsiteY0" fmla="*/ 0 h 352425"/>
                <a:gd name="connsiteX1" fmla="*/ 47625 w 447675"/>
                <a:gd name="connsiteY1" fmla="*/ 19050 h 352425"/>
                <a:gd name="connsiteX2" fmla="*/ 95250 w 447675"/>
                <a:gd name="connsiteY2" fmla="*/ 28575 h 352425"/>
                <a:gd name="connsiteX3" fmla="*/ 238125 w 447675"/>
                <a:gd name="connsiteY3" fmla="*/ 66675 h 352425"/>
                <a:gd name="connsiteX4" fmla="*/ 295275 w 447675"/>
                <a:gd name="connsiteY4" fmla="*/ 114300 h 352425"/>
                <a:gd name="connsiteX5" fmla="*/ 323850 w 447675"/>
                <a:gd name="connsiteY5" fmla="*/ 133350 h 352425"/>
                <a:gd name="connsiteX6" fmla="*/ 381000 w 447675"/>
                <a:gd name="connsiteY6" fmla="*/ 190500 h 352425"/>
                <a:gd name="connsiteX7" fmla="*/ 428625 w 447675"/>
                <a:gd name="connsiteY7" fmla="*/ 247650 h 352425"/>
                <a:gd name="connsiteX8" fmla="*/ 447675 w 447675"/>
                <a:gd name="connsiteY8" fmla="*/ 304800 h 352425"/>
                <a:gd name="connsiteX9" fmla="*/ 447675 w 447675"/>
                <a:gd name="connsiteY9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675" h="352425">
                  <a:moveTo>
                    <a:pt x="0" y="0"/>
                  </a:moveTo>
                  <a:cubicBezTo>
                    <a:pt x="15875" y="6350"/>
                    <a:pt x="31248" y="14137"/>
                    <a:pt x="47625" y="19050"/>
                  </a:cubicBezTo>
                  <a:cubicBezTo>
                    <a:pt x="63132" y="23702"/>
                    <a:pt x="79475" y="24935"/>
                    <a:pt x="95250" y="28575"/>
                  </a:cubicBezTo>
                  <a:cubicBezTo>
                    <a:pt x="159356" y="43369"/>
                    <a:pt x="176750" y="49139"/>
                    <a:pt x="238125" y="66675"/>
                  </a:cubicBezTo>
                  <a:cubicBezTo>
                    <a:pt x="309071" y="113973"/>
                    <a:pt x="221936" y="53184"/>
                    <a:pt x="295275" y="114300"/>
                  </a:cubicBezTo>
                  <a:cubicBezTo>
                    <a:pt x="304069" y="121629"/>
                    <a:pt x="315294" y="125745"/>
                    <a:pt x="323850" y="133350"/>
                  </a:cubicBezTo>
                  <a:cubicBezTo>
                    <a:pt x="343986" y="151248"/>
                    <a:pt x="361950" y="171450"/>
                    <a:pt x="381000" y="190500"/>
                  </a:cubicBezTo>
                  <a:cubicBezTo>
                    <a:pt x="398945" y="208445"/>
                    <a:pt x="418016" y="223780"/>
                    <a:pt x="428625" y="247650"/>
                  </a:cubicBezTo>
                  <a:cubicBezTo>
                    <a:pt x="436780" y="266000"/>
                    <a:pt x="447675" y="284720"/>
                    <a:pt x="447675" y="304800"/>
                  </a:cubicBezTo>
                  <a:lnTo>
                    <a:pt x="447675" y="352425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4189028" y="4621021"/>
              <a:ext cx="77297" cy="147567"/>
            </a:xfrm>
            <a:custGeom>
              <a:avLst/>
              <a:gdLst>
                <a:gd name="connsiteX0" fmla="*/ 104775 w 104775"/>
                <a:gd name="connsiteY0" fmla="*/ 0 h 200025"/>
                <a:gd name="connsiteX1" fmla="*/ 76200 w 104775"/>
                <a:gd name="connsiteY1" fmla="*/ 47625 h 200025"/>
                <a:gd name="connsiteX2" fmla="*/ 66675 w 104775"/>
                <a:gd name="connsiteY2" fmla="*/ 76200 h 200025"/>
                <a:gd name="connsiteX3" fmla="*/ 38100 w 104775"/>
                <a:gd name="connsiteY3" fmla="*/ 85725 h 200025"/>
                <a:gd name="connsiteX4" fmla="*/ 9525 w 104775"/>
                <a:gd name="connsiteY4" fmla="*/ 171450 h 200025"/>
                <a:gd name="connsiteX5" fmla="*/ 0 w 104775"/>
                <a:gd name="connsiteY5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200025">
                  <a:moveTo>
                    <a:pt x="104775" y="0"/>
                  </a:moveTo>
                  <a:cubicBezTo>
                    <a:pt x="95250" y="15875"/>
                    <a:pt x="84479" y="31066"/>
                    <a:pt x="76200" y="47625"/>
                  </a:cubicBezTo>
                  <a:cubicBezTo>
                    <a:pt x="71710" y="56605"/>
                    <a:pt x="73775" y="69100"/>
                    <a:pt x="66675" y="76200"/>
                  </a:cubicBezTo>
                  <a:cubicBezTo>
                    <a:pt x="59575" y="83300"/>
                    <a:pt x="47625" y="82550"/>
                    <a:pt x="38100" y="85725"/>
                  </a:cubicBezTo>
                  <a:lnTo>
                    <a:pt x="9525" y="171450"/>
                  </a:lnTo>
                  <a:lnTo>
                    <a:pt x="0" y="200025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4259299" y="4726427"/>
              <a:ext cx="105406" cy="105406"/>
            </a:xfrm>
            <a:custGeom>
              <a:avLst/>
              <a:gdLst>
                <a:gd name="connsiteX0" fmla="*/ 142875 w 142875"/>
                <a:gd name="connsiteY0" fmla="*/ 0 h 142875"/>
                <a:gd name="connsiteX1" fmla="*/ 85725 w 142875"/>
                <a:gd name="connsiteY1" fmla="*/ 66675 h 142875"/>
                <a:gd name="connsiteX2" fmla="*/ 66675 w 142875"/>
                <a:gd name="connsiteY2" fmla="*/ 95250 h 142875"/>
                <a:gd name="connsiteX3" fmla="*/ 38100 w 142875"/>
                <a:gd name="connsiteY3" fmla="*/ 104775 h 142875"/>
                <a:gd name="connsiteX4" fmla="*/ 0 w 142875"/>
                <a:gd name="connsiteY4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0"/>
                  </a:moveTo>
                  <a:cubicBezTo>
                    <a:pt x="72849" y="116711"/>
                    <a:pt x="151693" y="707"/>
                    <a:pt x="85725" y="66675"/>
                  </a:cubicBezTo>
                  <a:cubicBezTo>
                    <a:pt x="77630" y="74770"/>
                    <a:pt x="75614" y="88099"/>
                    <a:pt x="66675" y="95250"/>
                  </a:cubicBezTo>
                  <a:cubicBezTo>
                    <a:pt x="58835" y="101522"/>
                    <a:pt x="47080" y="100285"/>
                    <a:pt x="38100" y="104775"/>
                  </a:cubicBezTo>
                  <a:cubicBezTo>
                    <a:pt x="7449" y="120100"/>
                    <a:pt x="12268" y="118338"/>
                    <a:pt x="0" y="142875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23" name="내용 개체 틀 2"/>
          <p:cNvSpPr txBox="1">
            <a:spLocks/>
          </p:cNvSpPr>
          <p:nvPr/>
        </p:nvSpPr>
        <p:spPr>
          <a:xfrm>
            <a:off x="838201" y="5917314"/>
            <a:ext cx="5031746" cy="431126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1200" err="1" smtClean="0"/>
              <a:t>말풍선</a:t>
            </a:r>
            <a:r>
              <a:rPr lang="ko-KR" altLang="en-US" sz="1200" dirty="0" smtClean="0"/>
              <a:t> 스타일</a:t>
            </a:r>
            <a:endParaRPr lang="en-US" altLang="ko-KR" sz="1200" dirty="0" smtClean="0"/>
          </a:p>
        </p:txBody>
      </p:sp>
      <p:sp>
        <p:nvSpPr>
          <p:cNvPr id="30" name="내용 개체 틀 2"/>
          <p:cNvSpPr txBox="1">
            <a:spLocks/>
          </p:cNvSpPr>
          <p:nvPr/>
        </p:nvSpPr>
        <p:spPr>
          <a:xfrm>
            <a:off x="6096000" y="5917314"/>
            <a:ext cx="5031746" cy="431126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1200" dirty="0" smtClean="0"/>
              <a:t>전체화면 스타일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10576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C 0.00052 -0.00023 0.00104 -0.00092 0.00117 -0.00185 L 0.00182 -0.0044 C 0.00195 -0.00486 0.00208 -0.00509 0.00234 -0.00509 C 0.00273 -0.00509 0.00299 -0.0044 0.00312 -0.00347 C 0.00299 -0.00254 0.00273 -0.00185 0.00234 -0.00185 C 0.00208 -0.00185 0.00195 -0.00208 0.00182 -0.00254 L 0.00117 -0.00509 C 0.00104 -0.00602 0.00052 -0.00671 2.5E-6 -0.00671 C -0.00065 -0.00671 -0.00117 -0.00602 -0.0013 -0.00509 L -0.00196 -0.00254 C -0.00209 -0.00208 -0.00222 -0.00185 -0.00248 -0.00185 C -0.00287 -0.00185 -0.00313 -0.00254 -0.00313 -0.00347 C -0.00313 -0.0044 -0.00287 -0.00509 -0.00248 -0.00509 C -0.00222 -0.00509 -0.00209 -0.00486 -0.00196 -0.0044 L -0.0013 -0.00185 C -0.00117 -0.00092 -0.00065 -0.00023 2.5E-6 -1.48148E-6 Z " pathEditMode="relative" rAng="0" ptsTypes="AAAAAAAAAAAAAAA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C 0.00052 -0.00023 0.00104 -0.00092 0.00117 -0.00185 L 0.00182 -0.0044 C 0.00195 -0.00486 0.00208 -0.00509 0.00234 -0.00509 C 0.00273 -0.00509 0.00299 -0.0044 0.00312 -0.00347 C 0.00299 -0.00254 0.00273 -0.00185 0.00234 -0.00185 C 0.00208 -0.00185 0.00195 -0.00208 0.00182 -0.00254 L 0.00117 -0.00509 C 0.00104 -0.00602 0.00052 -0.00671 2.5E-6 -0.00671 C -0.00065 -0.00671 -0.00117 -0.00602 -0.0013 -0.00509 L -0.00196 -0.00254 C -0.00209 -0.00208 -0.00222 -0.00185 -0.00248 -0.00185 C -0.00287 -0.00185 -0.00313 -0.00254 -0.00313 -0.00347 C -0.00313 -0.0044 -0.00287 -0.00509 -0.00248 -0.00509 C -0.00222 -0.00509 -0.00209 -0.00486 -0.00196 -0.0044 L -0.0013 -0.00185 C -0.00117 -0.00092 -0.00065 -0.00023 2.5E-6 -1.48148E-6 Z " pathEditMode="relative" rAng="0" ptsTypes="AAAAAAAAAAAAAAA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40774" y="2652117"/>
            <a:ext cx="4953000" cy="364047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smtClean="0"/>
              <a:t>캐릭터 머리 위에 표시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 채팅 </a:t>
            </a:r>
            <a:r>
              <a:rPr lang="ko-KR" altLang="en-US" sz="1400" b="1" dirty="0" err="1" smtClean="0"/>
              <a:t>말풍선과</a:t>
            </a:r>
            <a:r>
              <a:rPr lang="ko-KR" altLang="en-US" sz="1400" b="1" dirty="0" smtClean="0"/>
              <a:t> 동일한 </a:t>
            </a:r>
            <a:r>
              <a:rPr lang="ko-KR" altLang="en-US" sz="1400" b="1" dirty="0" err="1" smtClean="0"/>
              <a:t>레이어</a:t>
            </a:r>
            <a:r>
              <a:rPr lang="ko-KR" altLang="en-US" sz="1400" b="1" dirty="0" smtClean="0"/>
              <a:t> 사용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애니메이션 실행 후 말 풍선과 동일한 시간 후 사라짐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err="1" smtClean="0"/>
              <a:t>이모티콘</a:t>
            </a:r>
            <a:r>
              <a:rPr lang="ko-KR" altLang="en-US" sz="1200" dirty="0" smtClean="0"/>
              <a:t> 사용 전후 채팅을 하면 기존 </a:t>
            </a:r>
            <a:r>
              <a:rPr lang="ko-KR" altLang="en-US" sz="1200" dirty="0" err="1" smtClean="0"/>
              <a:t>말풍선과</a:t>
            </a:r>
            <a:r>
              <a:rPr lang="ko-KR" altLang="en-US" sz="1200" dirty="0" smtClean="0"/>
              <a:t> 동일하게 위쪽으로 밀려 올라간다</a:t>
            </a:r>
            <a:r>
              <a:rPr lang="en-US" altLang="ko-KR" sz="1200" dirty="0" smtClean="0"/>
              <a:t>.</a:t>
            </a:r>
            <a:r>
              <a:rPr lang="ko-KR" altLang="en-US" sz="1200" smtClean="0"/>
              <a:t> </a:t>
            </a:r>
            <a:r>
              <a:rPr lang="en-US" altLang="ko-KR" sz="800" dirty="0" smtClean="0"/>
              <a:t>(</a:t>
            </a:r>
            <a:r>
              <a:rPr lang="ko-KR" altLang="en-US" sz="800" smtClean="0"/>
              <a:t>*최대 </a:t>
            </a:r>
            <a:r>
              <a:rPr lang="en-US" altLang="ko-KR" sz="800" dirty="0" smtClean="0"/>
              <a:t>3</a:t>
            </a:r>
            <a:r>
              <a:rPr lang="ko-KR" altLang="en-US" sz="800" smtClean="0"/>
              <a:t>개</a:t>
            </a:r>
            <a:r>
              <a:rPr lang="en-US" altLang="ko-KR" sz="800" dirty="0" smtClean="0"/>
              <a:t>)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지정된 애니메이션 이후 정지 상태로 표시</a:t>
            </a:r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화면 표시 </a:t>
            </a:r>
            <a:r>
              <a:rPr lang="en-US" altLang="ko-KR" sz="2400" b="1" dirty="0" smtClean="0"/>
              <a:t>–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말풍선</a:t>
            </a:r>
            <a:r>
              <a:rPr lang="ko-KR" altLang="en-US" sz="2400" b="1" dirty="0" smtClean="0"/>
              <a:t> 타입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61407" y="1573255"/>
            <a:ext cx="4100040" cy="3757349"/>
            <a:chOff x="961407" y="1573255"/>
            <a:chExt cx="4100040" cy="3757349"/>
          </a:xfrm>
        </p:grpSpPr>
        <p:grpSp>
          <p:nvGrpSpPr>
            <p:cNvPr id="26" name="그룹 25"/>
            <p:cNvGrpSpPr/>
            <p:nvPr/>
          </p:nvGrpSpPr>
          <p:grpSpPr>
            <a:xfrm>
              <a:off x="961407" y="2424118"/>
              <a:ext cx="1908775" cy="2906486"/>
              <a:chOff x="2880881" y="2986253"/>
              <a:chExt cx="1262494" cy="1922396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854" t="30297" r="40514" b="33089"/>
              <a:stretch/>
            </p:blipFill>
            <p:spPr>
              <a:xfrm>
                <a:off x="2880881" y="2986253"/>
                <a:ext cx="1262494" cy="1922396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9688" y="3092174"/>
                <a:ext cx="407788" cy="41049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54" t="30297" r="40514" b="33089"/>
            <a:stretch/>
          </p:blipFill>
          <p:spPr>
            <a:xfrm>
              <a:off x="3152672" y="2424118"/>
              <a:ext cx="1908775" cy="2906486"/>
            </a:xfrm>
            <a:prstGeom prst="rect">
              <a:avLst/>
            </a:prstGeom>
            <a:ln w="19050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5870" y="1573255"/>
              <a:ext cx="616538" cy="62062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834" y="2234705"/>
              <a:ext cx="1404610" cy="106315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549778" y="2584260"/>
              <a:ext cx="1088724" cy="49976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채팅 </a:t>
              </a:r>
              <a:r>
                <a:rPr lang="ko-KR" altLang="en-US" sz="800" dirty="0" err="1" smtClean="0">
                  <a:solidFill>
                    <a:schemeClr val="bg1"/>
                  </a:solidFill>
                </a:rPr>
                <a:t>말풍선에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 밀려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</a:rPr>
                <a:t>올라갑니다</a:t>
              </a:r>
              <a:r>
                <a:rPr lang="en-US" altLang="ko-KR" sz="800" dirty="0" smtClean="0">
                  <a:solidFill>
                    <a:schemeClr val="bg1"/>
                  </a:solidFill>
                </a:rPr>
                <a:t>.</a:t>
              </a:r>
              <a:r>
                <a:rPr lang="ko-KR" altLang="en-US" sz="800" smtClean="0">
                  <a:solidFill>
                    <a:schemeClr val="bg1"/>
                  </a:solidFill>
                </a:rPr>
                <a:t> </a:t>
              </a:r>
              <a:r>
                <a:rPr lang="en-US" altLang="ko-KR" sz="800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800" smtClean="0">
                  <a:solidFill>
                    <a:schemeClr val="bg1"/>
                  </a:solidFill>
                </a:rPr>
                <a:t>최대 </a:t>
              </a:r>
              <a:r>
                <a:rPr lang="en-US" altLang="ko-KR" sz="800" dirty="0" smtClean="0">
                  <a:solidFill>
                    <a:schemeClr val="bg1"/>
                  </a:solidFill>
                </a:rPr>
                <a:t>3</a:t>
              </a:r>
              <a:r>
                <a:rPr lang="ko-KR" altLang="en-US" sz="800" smtClean="0">
                  <a:solidFill>
                    <a:schemeClr val="bg1"/>
                  </a:solidFill>
                </a:rPr>
                <a:t>개</a:t>
              </a:r>
              <a:r>
                <a:rPr lang="en-US" altLang="ko-KR" sz="800" dirty="0" smtClean="0">
                  <a:solidFill>
                    <a:schemeClr val="bg1"/>
                  </a:solidFill>
                </a:rPr>
                <a:t>)</a:t>
              </a:r>
              <a:endParaRPr lang="ko-KR" altLang="en-US" sz="8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56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37422" y="2652117"/>
            <a:ext cx="3308880" cy="364047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번에 </a:t>
            </a:r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개의 </a:t>
            </a:r>
            <a:r>
              <a:rPr lang="ko-KR" altLang="en-US" sz="1400" b="1" dirty="0" err="1" smtClean="0"/>
              <a:t>이모티콘만</a:t>
            </a:r>
            <a:r>
              <a:rPr lang="ko-KR" altLang="en-US" sz="1400" b="1" dirty="0" smtClean="0"/>
              <a:t> 표시 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해당 </a:t>
            </a:r>
            <a:r>
              <a:rPr lang="ko-KR" altLang="en-US" sz="1200" dirty="0" err="1" smtClean="0"/>
              <a:t>이모티콘에</a:t>
            </a:r>
            <a:r>
              <a:rPr lang="ko-KR" altLang="en-US" sz="1200" dirty="0" smtClean="0"/>
              <a:t> 표시 위치 지정</a:t>
            </a:r>
            <a:r>
              <a:rPr lang="en-US" altLang="ko-KR" sz="900" dirty="0" smtClean="0"/>
              <a:t>(</a:t>
            </a:r>
            <a:r>
              <a:rPr lang="ko-KR" altLang="en-US" sz="900" smtClean="0"/>
              <a:t>*테이블에서 설정</a:t>
            </a:r>
            <a:r>
              <a:rPr lang="en-US" altLang="ko-KR" sz="900" dirty="0" smtClean="0"/>
              <a:t>)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애니메이션 실행 후 사라짐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표시되는 도중에는 다른 사람이 사용한 전체 화면 </a:t>
            </a:r>
            <a:r>
              <a:rPr lang="ko-KR" altLang="en-US" sz="1200" dirty="0" err="1" smtClean="0"/>
              <a:t>이모티콘은</a:t>
            </a:r>
            <a:r>
              <a:rPr lang="ko-KR" altLang="en-US" sz="1200" dirty="0" smtClean="0"/>
              <a:t> 표시 안됨</a:t>
            </a: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200" dirty="0"/>
              <a:t> </a:t>
            </a:r>
            <a:r>
              <a:rPr lang="ko-KR" altLang="en-US" sz="1200" dirty="0" smtClean="0"/>
              <a:t>   </a:t>
            </a:r>
            <a:r>
              <a:rPr lang="en-US" altLang="ko-KR" sz="1200" dirty="0" smtClean="0"/>
              <a:t>(</a:t>
            </a:r>
            <a:r>
              <a:rPr lang="ko-KR" altLang="en-US" sz="1200" smtClean="0"/>
              <a:t>사용은 되지만 무시됨</a:t>
            </a:r>
            <a:r>
              <a:rPr lang="en-US" altLang="ko-KR" sz="1200" dirty="0" smtClean="0"/>
              <a:t>,</a:t>
            </a:r>
            <a:r>
              <a:rPr lang="ko-KR" altLang="en-US" sz="1200" smtClean="0"/>
              <a:t> 채팅 창에만 표시</a:t>
            </a:r>
            <a:r>
              <a:rPr lang="en-US" altLang="ko-KR" sz="1200" dirty="0" smtClean="0"/>
              <a:t>.</a:t>
            </a:r>
            <a:r>
              <a:rPr lang="ko-KR" altLang="en-US" sz="1200" smtClean="0"/>
              <a:t> 이후 이모티콘 사용 페이지 참고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그 외의 채팅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말풍선</a:t>
            </a:r>
            <a:r>
              <a:rPr lang="ko-KR" altLang="en-US" sz="1200" dirty="0" smtClean="0"/>
              <a:t> 형태의 </a:t>
            </a:r>
            <a:r>
              <a:rPr lang="ko-KR" altLang="en-US" sz="1200" dirty="0" err="1" smtClean="0"/>
              <a:t>이모티콘은</a:t>
            </a:r>
            <a:r>
              <a:rPr lang="ko-KR" altLang="en-US" sz="1200" dirty="0" smtClean="0"/>
              <a:t> 동일하게 사용 가능</a:t>
            </a:r>
            <a:endParaRPr lang="en-US" altLang="ko-KR" sz="12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smtClean="0"/>
              <a:t>화면 표시 </a:t>
            </a:r>
            <a:r>
              <a:rPr lang="en-US" altLang="ko-KR" sz="2400" b="1" dirty="0" smtClean="0"/>
              <a:t>–</a:t>
            </a:r>
            <a:r>
              <a:rPr lang="ko-KR" altLang="en-US" sz="2400" b="1" dirty="0" smtClean="0"/>
              <a:t> 전체 화면 타입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>
          <a:xfrm>
            <a:off x="949225" y="1785019"/>
            <a:ext cx="5517635" cy="41293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5" t="17061" r="11785" b="14507"/>
          <a:stretch/>
        </p:blipFill>
        <p:spPr>
          <a:xfrm>
            <a:off x="4380084" y="3192412"/>
            <a:ext cx="1455863" cy="17685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/>
          <p:cNvGrpSpPr/>
          <p:nvPr/>
        </p:nvGrpSpPr>
        <p:grpSpPr>
          <a:xfrm rot="1692536">
            <a:off x="5593069" y="4115403"/>
            <a:ext cx="330272" cy="302162"/>
            <a:chOff x="4083622" y="4621021"/>
            <a:chExt cx="330272" cy="3021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" name="자유형 7"/>
            <p:cNvSpPr/>
            <p:nvPr/>
          </p:nvSpPr>
          <p:spPr>
            <a:xfrm>
              <a:off x="4083622" y="4663184"/>
              <a:ext cx="330272" cy="259999"/>
            </a:xfrm>
            <a:custGeom>
              <a:avLst/>
              <a:gdLst>
                <a:gd name="connsiteX0" fmla="*/ 0 w 447675"/>
                <a:gd name="connsiteY0" fmla="*/ 0 h 352425"/>
                <a:gd name="connsiteX1" fmla="*/ 47625 w 447675"/>
                <a:gd name="connsiteY1" fmla="*/ 19050 h 352425"/>
                <a:gd name="connsiteX2" fmla="*/ 95250 w 447675"/>
                <a:gd name="connsiteY2" fmla="*/ 28575 h 352425"/>
                <a:gd name="connsiteX3" fmla="*/ 238125 w 447675"/>
                <a:gd name="connsiteY3" fmla="*/ 66675 h 352425"/>
                <a:gd name="connsiteX4" fmla="*/ 295275 w 447675"/>
                <a:gd name="connsiteY4" fmla="*/ 114300 h 352425"/>
                <a:gd name="connsiteX5" fmla="*/ 323850 w 447675"/>
                <a:gd name="connsiteY5" fmla="*/ 133350 h 352425"/>
                <a:gd name="connsiteX6" fmla="*/ 381000 w 447675"/>
                <a:gd name="connsiteY6" fmla="*/ 190500 h 352425"/>
                <a:gd name="connsiteX7" fmla="*/ 428625 w 447675"/>
                <a:gd name="connsiteY7" fmla="*/ 247650 h 352425"/>
                <a:gd name="connsiteX8" fmla="*/ 447675 w 447675"/>
                <a:gd name="connsiteY8" fmla="*/ 304800 h 352425"/>
                <a:gd name="connsiteX9" fmla="*/ 447675 w 447675"/>
                <a:gd name="connsiteY9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675" h="352425">
                  <a:moveTo>
                    <a:pt x="0" y="0"/>
                  </a:moveTo>
                  <a:cubicBezTo>
                    <a:pt x="15875" y="6350"/>
                    <a:pt x="31248" y="14137"/>
                    <a:pt x="47625" y="19050"/>
                  </a:cubicBezTo>
                  <a:cubicBezTo>
                    <a:pt x="63132" y="23702"/>
                    <a:pt x="79475" y="24935"/>
                    <a:pt x="95250" y="28575"/>
                  </a:cubicBezTo>
                  <a:cubicBezTo>
                    <a:pt x="159356" y="43369"/>
                    <a:pt x="176750" y="49139"/>
                    <a:pt x="238125" y="66675"/>
                  </a:cubicBezTo>
                  <a:cubicBezTo>
                    <a:pt x="309071" y="113973"/>
                    <a:pt x="221936" y="53184"/>
                    <a:pt x="295275" y="114300"/>
                  </a:cubicBezTo>
                  <a:cubicBezTo>
                    <a:pt x="304069" y="121629"/>
                    <a:pt x="315294" y="125745"/>
                    <a:pt x="323850" y="133350"/>
                  </a:cubicBezTo>
                  <a:cubicBezTo>
                    <a:pt x="343986" y="151248"/>
                    <a:pt x="361950" y="171450"/>
                    <a:pt x="381000" y="190500"/>
                  </a:cubicBezTo>
                  <a:cubicBezTo>
                    <a:pt x="398945" y="208445"/>
                    <a:pt x="418016" y="223780"/>
                    <a:pt x="428625" y="247650"/>
                  </a:cubicBezTo>
                  <a:cubicBezTo>
                    <a:pt x="436780" y="266000"/>
                    <a:pt x="447675" y="284720"/>
                    <a:pt x="447675" y="304800"/>
                  </a:cubicBezTo>
                  <a:lnTo>
                    <a:pt x="447675" y="352425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4189028" y="4621021"/>
              <a:ext cx="77297" cy="147567"/>
            </a:xfrm>
            <a:custGeom>
              <a:avLst/>
              <a:gdLst>
                <a:gd name="connsiteX0" fmla="*/ 104775 w 104775"/>
                <a:gd name="connsiteY0" fmla="*/ 0 h 200025"/>
                <a:gd name="connsiteX1" fmla="*/ 76200 w 104775"/>
                <a:gd name="connsiteY1" fmla="*/ 47625 h 200025"/>
                <a:gd name="connsiteX2" fmla="*/ 66675 w 104775"/>
                <a:gd name="connsiteY2" fmla="*/ 76200 h 200025"/>
                <a:gd name="connsiteX3" fmla="*/ 38100 w 104775"/>
                <a:gd name="connsiteY3" fmla="*/ 85725 h 200025"/>
                <a:gd name="connsiteX4" fmla="*/ 9525 w 104775"/>
                <a:gd name="connsiteY4" fmla="*/ 171450 h 200025"/>
                <a:gd name="connsiteX5" fmla="*/ 0 w 104775"/>
                <a:gd name="connsiteY5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200025">
                  <a:moveTo>
                    <a:pt x="104775" y="0"/>
                  </a:moveTo>
                  <a:cubicBezTo>
                    <a:pt x="95250" y="15875"/>
                    <a:pt x="84479" y="31066"/>
                    <a:pt x="76200" y="47625"/>
                  </a:cubicBezTo>
                  <a:cubicBezTo>
                    <a:pt x="71710" y="56605"/>
                    <a:pt x="73775" y="69100"/>
                    <a:pt x="66675" y="76200"/>
                  </a:cubicBezTo>
                  <a:cubicBezTo>
                    <a:pt x="59575" y="83300"/>
                    <a:pt x="47625" y="82550"/>
                    <a:pt x="38100" y="85725"/>
                  </a:cubicBezTo>
                  <a:lnTo>
                    <a:pt x="9525" y="171450"/>
                  </a:lnTo>
                  <a:lnTo>
                    <a:pt x="0" y="200025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4259299" y="4726427"/>
              <a:ext cx="105406" cy="105406"/>
            </a:xfrm>
            <a:custGeom>
              <a:avLst/>
              <a:gdLst>
                <a:gd name="connsiteX0" fmla="*/ 142875 w 142875"/>
                <a:gd name="connsiteY0" fmla="*/ 0 h 142875"/>
                <a:gd name="connsiteX1" fmla="*/ 85725 w 142875"/>
                <a:gd name="connsiteY1" fmla="*/ 66675 h 142875"/>
                <a:gd name="connsiteX2" fmla="*/ 66675 w 142875"/>
                <a:gd name="connsiteY2" fmla="*/ 95250 h 142875"/>
                <a:gd name="connsiteX3" fmla="*/ 38100 w 142875"/>
                <a:gd name="connsiteY3" fmla="*/ 104775 h 142875"/>
                <a:gd name="connsiteX4" fmla="*/ 0 w 142875"/>
                <a:gd name="connsiteY4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0"/>
                  </a:moveTo>
                  <a:cubicBezTo>
                    <a:pt x="72849" y="116711"/>
                    <a:pt x="151693" y="707"/>
                    <a:pt x="85725" y="66675"/>
                  </a:cubicBezTo>
                  <a:cubicBezTo>
                    <a:pt x="77630" y="74770"/>
                    <a:pt x="75614" y="88099"/>
                    <a:pt x="66675" y="95250"/>
                  </a:cubicBezTo>
                  <a:cubicBezTo>
                    <a:pt x="58835" y="101522"/>
                    <a:pt x="47080" y="100285"/>
                    <a:pt x="38100" y="104775"/>
                  </a:cubicBezTo>
                  <a:cubicBezTo>
                    <a:pt x="7449" y="120100"/>
                    <a:pt x="12268" y="118338"/>
                    <a:pt x="0" y="142875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grpSp>
        <p:nvGrpSpPr>
          <p:cNvPr id="11" name="그룹 10"/>
          <p:cNvGrpSpPr/>
          <p:nvPr/>
        </p:nvGrpSpPr>
        <p:grpSpPr>
          <a:xfrm rot="20357250" flipH="1">
            <a:off x="4338042" y="4154397"/>
            <a:ext cx="330272" cy="302162"/>
            <a:chOff x="4083622" y="4621021"/>
            <a:chExt cx="330272" cy="30216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" name="자유형 11"/>
            <p:cNvSpPr/>
            <p:nvPr/>
          </p:nvSpPr>
          <p:spPr>
            <a:xfrm>
              <a:off x="4083622" y="4663184"/>
              <a:ext cx="330272" cy="259999"/>
            </a:xfrm>
            <a:custGeom>
              <a:avLst/>
              <a:gdLst>
                <a:gd name="connsiteX0" fmla="*/ 0 w 447675"/>
                <a:gd name="connsiteY0" fmla="*/ 0 h 352425"/>
                <a:gd name="connsiteX1" fmla="*/ 47625 w 447675"/>
                <a:gd name="connsiteY1" fmla="*/ 19050 h 352425"/>
                <a:gd name="connsiteX2" fmla="*/ 95250 w 447675"/>
                <a:gd name="connsiteY2" fmla="*/ 28575 h 352425"/>
                <a:gd name="connsiteX3" fmla="*/ 238125 w 447675"/>
                <a:gd name="connsiteY3" fmla="*/ 66675 h 352425"/>
                <a:gd name="connsiteX4" fmla="*/ 295275 w 447675"/>
                <a:gd name="connsiteY4" fmla="*/ 114300 h 352425"/>
                <a:gd name="connsiteX5" fmla="*/ 323850 w 447675"/>
                <a:gd name="connsiteY5" fmla="*/ 133350 h 352425"/>
                <a:gd name="connsiteX6" fmla="*/ 381000 w 447675"/>
                <a:gd name="connsiteY6" fmla="*/ 190500 h 352425"/>
                <a:gd name="connsiteX7" fmla="*/ 428625 w 447675"/>
                <a:gd name="connsiteY7" fmla="*/ 247650 h 352425"/>
                <a:gd name="connsiteX8" fmla="*/ 447675 w 447675"/>
                <a:gd name="connsiteY8" fmla="*/ 304800 h 352425"/>
                <a:gd name="connsiteX9" fmla="*/ 447675 w 447675"/>
                <a:gd name="connsiteY9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675" h="352425">
                  <a:moveTo>
                    <a:pt x="0" y="0"/>
                  </a:moveTo>
                  <a:cubicBezTo>
                    <a:pt x="15875" y="6350"/>
                    <a:pt x="31248" y="14137"/>
                    <a:pt x="47625" y="19050"/>
                  </a:cubicBezTo>
                  <a:cubicBezTo>
                    <a:pt x="63132" y="23702"/>
                    <a:pt x="79475" y="24935"/>
                    <a:pt x="95250" y="28575"/>
                  </a:cubicBezTo>
                  <a:cubicBezTo>
                    <a:pt x="159356" y="43369"/>
                    <a:pt x="176750" y="49139"/>
                    <a:pt x="238125" y="66675"/>
                  </a:cubicBezTo>
                  <a:cubicBezTo>
                    <a:pt x="309071" y="113973"/>
                    <a:pt x="221936" y="53184"/>
                    <a:pt x="295275" y="114300"/>
                  </a:cubicBezTo>
                  <a:cubicBezTo>
                    <a:pt x="304069" y="121629"/>
                    <a:pt x="315294" y="125745"/>
                    <a:pt x="323850" y="133350"/>
                  </a:cubicBezTo>
                  <a:cubicBezTo>
                    <a:pt x="343986" y="151248"/>
                    <a:pt x="361950" y="171450"/>
                    <a:pt x="381000" y="190500"/>
                  </a:cubicBezTo>
                  <a:cubicBezTo>
                    <a:pt x="398945" y="208445"/>
                    <a:pt x="418016" y="223780"/>
                    <a:pt x="428625" y="247650"/>
                  </a:cubicBezTo>
                  <a:cubicBezTo>
                    <a:pt x="436780" y="266000"/>
                    <a:pt x="447675" y="284720"/>
                    <a:pt x="447675" y="304800"/>
                  </a:cubicBezTo>
                  <a:lnTo>
                    <a:pt x="447675" y="352425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189028" y="4621021"/>
              <a:ext cx="77297" cy="147567"/>
            </a:xfrm>
            <a:custGeom>
              <a:avLst/>
              <a:gdLst>
                <a:gd name="connsiteX0" fmla="*/ 104775 w 104775"/>
                <a:gd name="connsiteY0" fmla="*/ 0 h 200025"/>
                <a:gd name="connsiteX1" fmla="*/ 76200 w 104775"/>
                <a:gd name="connsiteY1" fmla="*/ 47625 h 200025"/>
                <a:gd name="connsiteX2" fmla="*/ 66675 w 104775"/>
                <a:gd name="connsiteY2" fmla="*/ 76200 h 200025"/>
                <a:gd name="connsiteX3" fmla="*/ 38100 w 104775"/>
                <a:gd name="connsiteY3" fmla="*/ 85725 h 200025"/>
                <a:gd name="connsiteX4" fmla="*/ 9525 w 104775"/>
                <a:gd name="connsiteY4" fmla="*/ 171450 h 200025"/>
                <a:gd name="connsiteX5" fmla="*/ 0 w 104775"/>
                <a:gd name="connsiteY5" fmla="*/ 20002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200025">
                  <a:moveTo>
                    <a:pt x="104775" y="0"/>
                  </a:moveTo>
                  <a:cubicBezTo>
                    <a:pt x="95250" y="15875"/>
                    <a:pt x="84479" y="31066"/>
                    <a:pt x="76200" y="47625"/>
                  </a:cubicBezTo>
                  <a:cubicBezTo>
                    <a:pt x="71710" y="56605"/>
                    <a:pt x="73775" y="69100"/>
                    <a:pt x="66675" y="76200"/>
                  </a:cubicBezTo>
                  <a:cubicBezTo>
                    <a:pt x="59575" y="83300"/>
                    <a:pt x="47625" y="82550"/>
                    <a:pt x="38100" y="85725"/>
                  </a:cubicBezTo>
                  <a:lnTo>
                    <a:pt x="9525" y="171450"/>
                  </a:lnTo>
                  <a:lnTo>
                    <a:pt x="0" y="200025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259299" y="4726427"/>
              <a:ext cx="105406" cy="105406"/>
            </a:xfrm>
            <a:custGeom>
              <a:avLst/>
              <a:gdLst>
                <a:gd name="connsiteX0" fmla="*/ 142875 w 142875"/>
                <a:gd name="connsiteY0" fmla="*/ 0 h 142875"/>
                <a:gd name="connsiteX1" fmla="*/ 85725 w 142875"/>
                <a:gd name="connsiteY1" fmla="*/ 66675 h 142875"/>
                <a:gd name="connsiteX2" fmla="*/ 66675 w 142875"/>
                <a:gd name="connsiteY2" fmla="*/ 95250 h 142875"/>
                <a:gd name="connsiteX3" fmla="*/ 38100 w 142875"/>
                <a:gd name="connsiteY3" fmla="*/ 104775 h 142875"/>
                <a:gd name="connsiteX4" fmla="*/ 0 w 142875"/>
                <a:gd name="connsiteY4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0"/>
                  </a:moveTo>
                  <a:cubicBezTo>
                    <a:pt x="72849" y="116711"/>
                    <a:pt x="151693" y="707"/>
                    <a:pt x="85725" y="66675"/>
                  </a:cubicBezTo>
                  <a:cubicBezTo>
                    <a:pt x="77630" y="74770"/>
                    <a:pt x="75614" y="88099"/>
                    <a:pt x="66675" y="95250"/>
                  </a:cubicBezTo>
                  <a:cubicBezTo>
                    <a:pt x="58835" y="101522"/>
                    <a:pt x="47080" y="100285"/>
                    <a:pt x="38100" y="104775"/>
                  </a:cubicBezTo>
                  <a:cubicBezTo>
                    <a:pt x="7449" y="120100"/>
                    <a:pt x="12268" y="118338"/>
                    <a:pt x="0" y="142875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10145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C 0.00052 -0.00023 0.00104 -0.00092 0.00117 -0.00185 L 0.00182 -0.0044 C 0.00195 -0.00486 0.00208 -0.00509 0.00234 -0.00509 C 0.00273 -0.00509 0.00299 -0.0044 0.00312 -0.00347 C 0.00299 -0.00254 0.00273 -0.00185 0.00234 -0.00185 C 0.00208 -0.00185 0.00195 -0.00208 0.00182 -0.00254 L 0.00117 -0.00509 C 0.00104 -0.00602 0.00052 -0.00671 2.5E-6 -0.00671 C -0.00065 -0.00671 -0.00117 -0.00602 -0.0013 -0.00509 L -0.00196 -0.00254 C -0.00209 -0.00208 -0.00222 -0.00185 -0.00248 -0.00185 C -0.00287 -0.00185 -0.00313 -0.00254 -0.00313 -0.00347 C -0.00313 -0.0044 -0.00287 -0.00509 -0.00248 -0.00509 C -0.00222 -0.00509 -0.00209 -0.00486 -0.00196 -0.0044 L -0.0013 -0.00185 C -0.00117 -0.00092 -0.00065 -0.00023 2.5E-6 -1.48148E-6 Z " pathEditMode="relative" rAng="0" ptsTypes="AAAAAAAAAAAAA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C 0.00052 -0.00023 0.00104 -0.00092 0.00117 -0.00185 L 0.00182 -0.0044 C 0.00195 -0.00486 0.00208 -0.00509 0.00234 -0.00509 C 0.00273 -0.00509 0.00299 -0.0044 0.00312 -0.00347 C 0.00299 -0.00254 0.00273 -0.00185 0.00234 -0.00185 C 0.00208 -0.00185 0.00195 -0.00208 0.00182 -0.00254 L 0.00117 -0.00509 C 0.00104 -0.00602 0.00052 -0.00671 2.5E-6 -0.00671 C -0.00065 -0.00671 -0.00117 -0.00602 -0.0013 -0.00509 L -0.00196 -0.00254 C -0.00209 -0.00208 -0.00222 -0.00185 -0.00248 -0.00185 C -0.00287 -0.00185 -0.00313 -0.00254 -0.00313 -0.00347 C -0.00313 -0.0044 -0.00287 -0.00509 -0.00248 -0.00509 C -0.00222 -0.00509 -0.00209 -0.00486 -0.00196 -0.0044 L -0.0013 -0.00185 C -0.00117 -0.00092 -0.00065 -0.00023 2.5E-6 -1.48148E-6 Z " pathEditMode="relative" rAng="0" ptsTypes="AAAAAAAAAAAAAAAAA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29893" y="4018268"/>
            <a:ext cx="1974478" cy="332347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팝업 창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화면 우측 중단에 표시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err="1" smtClean="0"/>
              <a:t>이모티콘</a:t>
            </a:r>
            <a:r>
              <a:rPr lang="ko-KR" altLang="en-US" sz="1200" dirty="0" smtClean="0"/>
              <a:t> 창이 열린 상태에서 다른 조작</a:t>
            </a:r>
            <a:r>
              <a:rPr lang="en-US" altLang="ko-KR" sz="1000" dirty="0" smtClean="0"/>
              <a:t>(ex</a:t>
            </a:r>
            <a:r>
              <a:rPr lang="ko-KR" altLang="en-US" sz="1000" smtClean="0"/>
              <a:t>채팅</a:t>
            </a:r>
            <a:r>
              <a:rPr lang="en-US" altLang="ko-KR" sz="1000" dirty="0" smtClean="0"/>
              <a:t>,</a:t>
            </a:r>
            <a:r>
              <a:rPr lang="ko-KR" altLang="en-US" sz="1000" smtClean="0"/>
              <a:t> 캐릭터 이동</a:t>
            </a:r>
            <a:r>
              <a:rPr lang="en-US" altLang="ko-KR" sz="1000" dirty="0" smtClean="0"/>
              <a:t>)</a:t>
            </a:r>
            <a:r>
              <a:rPr lang="ko-KR" altLang="en-US" sz="1200" smtClean="0"/>
              <a:t> </a:t>
            </a:r>
            <a:r>
              <a:rPr lang="ko-KR" altLang="en-US" sz="1200" dirty="0" smtClean="0"/>
              <a:t>가능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다른 팝업 창</a:t>
            </a:r>
            <a:r>
              <a:rPr lang="en-US" altLang="ko-KR" sz="800" dirty="0" smtClean="0"/>
              <a:t>(</a:t>
            </a:r>
            <a:r>
              <a:rPr lang="ko-KR" altLang="en-US" sz="800" smtClean="0"/>
              <a:t>상점</a:t>
            </a:r>
            <a:r>
              <a:rPr lang="en-US" altLang="ko-KR" sz="800" dirty="0" smtClean="0"/>
              <a:t>,</a:t>
            </a:r>
            <a:r>
              <a:rPr lang="ko-KR" altLang="en-US" sz="800" smtClean="0"/>
              <a:t> 퀘스트 창 등</a:t>
            </a:r>
            <a:r>
              <a:rPr lang="en-US" altLang="ko-KR" sz="800" dirty="0" smtClean="0"/>
              <a:t>-)</a:t>
            </a:r>
            <a:r>
              <a:rPr lang="ko-KR" altLang="en-US" sz="1200" smtClean="0"/>
              <a:t>을 </a:t>
            </a:r>
            <a:r>
              <a:rPr lang="ko-KR" altLang="en-US" sz="1200" dirty="0" smtClean="0"/>
              <a:t>열거나 이동하면 자동으로 닫힘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err="1" smtClean="0"/>
              <a:t>이모티콘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UI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내용 개체 틀 2"/>
          <p:cNvSpPr txBox="1">
            <a:spLocks/>
          </p:cNvSpPr>
          <p:nvPr/>
        </p:nvSpPr>
        <p:spPr>
          <a:xfrm>
            <a:off x="6629893" y="5376595"/>
            <a:ext cx="1974478" cy="33234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버튼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클릭하여 </a:t>
            </a:r>
            <a:r>
              <a:rPr lang="ko-KR" altLang="en-US" sz="1200" dirty="0" err="1" smtClean="0"/>
              <a:t>이모티콘</a:t>
            </a:r>
            <a:r>
              <a:rPr lang="ko-KR" altLang="en-US" sz="1200" dirty="0" smtClean="0"/>
              <a:t> 목록 창 팝업</a:t>
            </a:r>
            <a:endParaRPr lang="en-US" altLang="ko-KR" sz="1200" dirty="0" smtClean="0"/>
          </a:p>
        </p:txBody>
      </p:sp>
      <p:cxnSp>
        <p:nvCxnSpPr>
          <p:cNvPr id="171" name="직선 화살표 연결선 170"/>
          <p:cNvCxnSpPr>
            <a:stCxn id="38" idx="3"/>
            <a:endCxn id="3" idx="1"/>
          </p:cNvCxnSpPr>
          <p:nvPr/>
        </p:nvCxnSpPr>
        <p:spPr>
          <a:xfrm>
            <a:off x="4714600" y="4170927"/>
            <a:ext cx="1915293" cy="13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52" idx="2"/>
            <a:endCxn id="169" idx="1"/>
          </p:cNvCxnSpPr>
          <p:nvPr/>
        </p:nvCxnSpPr>
        <p:spPr>
          <a:xfrm rot="16200000" flipH="1">
            <a:off x="3842283" y="2755158"/>
            <a:ext cx="328713" cy="524650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949225" y="1084690"/>
            <a:ext cx="5517635" cy="4129369"/>
            <a:chOff x="949225" y="1076807"/>
            <a:chExt cx="5517635" cy="412936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5"/>
            <a:stretch/>
          </p:blipFill>
          <p:spPr>
            <a:xfrm>
              <a:off x="949225" y="1076807"/>
              <a:ext cx="5517635" cy="4129369"/>
            </a:xfrm>
            <a:prstGeom prst="rect">
              <a:avLst/>
            </a:prstGeom>
          </p:spPr>
        </p:pic>
        <p:grpSp>
          <p:nvGrpSpPr>
            <p:cNvPr id="155" name="그룹 154"/>
            <p:cNvGrpSpPr/>
            <p:nvPr/>
          </p:nvGrpSpPr>
          <p:grpSpPr>
            <a:xfrm>
              <a:off x="952440" y="4800599"/>
              <a:ext cx="903055" cy="405575"/>
              <a:chOff x="490335" y="5365446"/>
              <a:chExt cx="1444186" cy="648605"/>
            </a:xfrm>
          </p:grpSpPr>
          <p:pic>
            <p:nvPicPr>
              <p:cNvPr id="150" name="그림 14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550" r="90597"/>
              <a:stretch/>
            </p:blipFill>
            <p:spPr>
              <a:xfrm>
                <a:off x="490335" y="5365446"/>
                <a:ext cx="1444186" cy="64860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152" name="그림 15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1" t="96207" r="96433"/>
              <a:stretch/>
            </p:blipFill>
            <p:spPr>
              <a:xfrm>
                <a:off x="996951" y="5562599"/>
                <a:ext cx="365124" cy="45145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3" name="그림 15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6" t="96207" r="93352"/>
              <a:stretch/>
            </p:blipFill>
            <p:spPr>
              <a:xfrm>
                <a:off x="1357313" y="5562599"/>
                <a:ext cx="502446" cy="45145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951" y="5610343"/>
                <a:ext cx="322792" cy="32492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5" name="직사각형 34"/>
            <p:cNvSpPr/>
            <p:nvPr/>
          </p:nvSpPr>
          <p:spPr>
            <a:xfrm>
              <a:off x="3194185" y="3898459"/>
              <a:ext cx="1550849" cy="1118835"/>
            </a:xfrm>
            <a:prstGeom prst="rect">
              <a:avLst/>
            </a:prstGeom>
            <a:gradFill flip="none" rotWithShape="1">
              <a:gsLst>
                <a:gs pos="0">
                  <a:srgbClr val="2F3533"/>
                </a:gs>
                <a:gs pos="53000">
                  <a:srgbClr val="342D35"/>
                </a:gs>
                <a:gs pos="100000">
                  <a:srgbClr val="39283A"/>
                </a:gs>
              </a:gsLst>
              <a:lin ang="0" scaled="1"/>
              <a:tileRect/>
            </a:gradFill>
            <a:ln>
              <a:solidFill>
                <a:srgbClr val="000000">
                  <a:alpha val="80000"/>
                </a:srgbClr>
              </a:solidFill>
            </a:ln>
            <a:effectLst>
              <a:glow rad="127000">
                <a:schemeClr val="bg1">
                  <a:alpha val="3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189217" y="3898459"/>
              <a:ext cx="1554378" cy="126761"/>
            </a:xfrm>
            <a:prstGeom prst="rect">
              <a:avLst/>
            </a:prstGeom>
            <a:gradFill flip="none" rotWithShape="1">
              <a:gsLst>
                <a:gs pos="0">
                  <a:srgbClr val="676D69"/>
                </a:gs>
                <a:gs pos="53000">
                  <a:srgbClr val="65616F"/>
                </a:gs>
                <a:gs pos="100000">
                  <a:srgbClr val="754F6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b="1" dirty="0" smtClean="0"/>
                <a:t>채팅 </a:t>
              </a:r>
              <a:r>
                <a:rPr lang="ko-KR" altLang="en-US" sz="500" b="1" dirty="0" err="1" smtClean="0"/>
                <a:t>이모티콘</a:t>
              </a:r>
              <a:endParaRPr lang="ko-KR" altLang="en-US" sz="5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27702" y="4054915"/>
              <a:ext cx="1486898" cy="2162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/>
            <p:cNvCxnSpPr/>
            <p:nvPr/>
          </p:nvCxnSpPr>
          <p:spPr>
            <a:xfrm>
              <a:off x="3227701" y="4302606"/>
              <a:ext cx="1486899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3227701" y="4295576"/>
              <a:ext cx="14868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3508367" y="4054291"/>
              <a:ext cx="214220" cy="216881"/>
            </a:xfrm>
            <a:prstGeom prst="rect">
              <a:avLst/>
            </a:prstGeom>
            <a:noFill/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63500">
                <a:schemeClr val="accent1">
                  <a:lumMod val="60000"/>
                  <a:lumOff val="40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599430" y="3910028"/>
              <a:ext cx="131282" cy="11217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X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309596" y="4390861"/>
              <a:ext cx="1318731" cy="616834"/>
              <a:chOff x="2671383" y="2997491"/>
              <a:chExt cx="2042222" cy="955244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0908" y="3471862"/>
                <a:ext cx="475521" cy="478401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629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4473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629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317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383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316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89" name="그림 8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2160" y="2997491"/>
                <a:ext cx="477976" cy="480873"/>
              </a:xfrm>
              <a:prstGeom prst="rect">
                <a:avLst/>
              </a:prstGeom>
            </p:spPr>
          </p:pic>
        </p:grpSp>
        <p:sp>
          <p:nvSpPr>
            <p:cNvPr id="48" name="직사각형 47"/>
            <p:cNvSpPr/>
            <p:nvPr/>
          </p:nvSpPr>
          <p:spPr>
            <a:xfrm>
              <a:off x="3964890" y="4398624"/>
              <a:ext cx="345174" cy="297201"/>
            </a:xfrm>
            <a:prstGeom prst="rect">
              <a:avLst/>
            </a:prstGeom>
            <a:noFill/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63500">
                <a:schemeClr val="accent1">
                  <a:lumMod val="60000"/>
                  <a:lumOff val="40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275980" y="4079372"/>
              <a:ext cx="1348725" cy="165311"/>
              <a:chOff x="3298204" y="4002375"/>
              <a:chExt cx="1660636" cy="203541"/>
            </a:xfrm>
          </p:grpSpPr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6435" y="4002375"/>
                <a:ext cx="200964" cy="202295"/>
              </a:xfrm>
              <a:prstGeom prst="rect">
                <a:avLst/>
              </a:prstGeom>
            </p:spPr>
          </p:pic>
          <p:grpSp>
            <p:nvGrpSpPr>
              <p:cNvPr id="77" name="그룹 76"/>
              <p:cNvGrpSpPr/>
              <p:nvPr/>
            </p:nvGrpSpPr>
            <p:grpSpPr>
              <a:xfrm>
                <a:off x="3298204" y="4002375"/>
                <a:ext cx="202295" cy="202295"/>
                <a:chOff x="2826265" y="3382633"/>
                <a:chExt cx="570085" cy="570085"/>
              </a:xfrm>
            </p:grpSpPr>
            <p:sp>
              <p:nvSpPr>
                <p:cNvPr id="78" name="모서리가 둥근 직사각형 77"/>
                <p:cNvSpPr/>
                <p:nvPr/>
              </p:nvSpPr>
              <p:spPr>
                <a:xfrm>
                  <a:off x="2826265" y="3382633"/>
                  <a:ext cx="570085" cy="570085"/>
                </a:xfrm>
                <a:prstGeom prst="roundRect">
                  <a:avLst>
                    <a:gd name="adj" fmla="val 1457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8594" y="3451065"/>
                  <a:ext cx="445424" cy="433220"/>
                </a:xfrm>
                <a:prstGeom prst="rect">
                  <a:avLst/>
                </a:prstGeom>
              </p:spPr>
            </p:pic>
          </p:grpSp>
          <p:pic>
            <p:nvPicPr>
              <p:cNvPr id="80" name="그림 79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5" t="42506" r="11785" b="14507"/>
              <a:stretch/>
            </p:blipFill>
            <p:spPr>
              <a:xfrm>
                <a:off x="3898915" y="4012151"/>
                <a:ext cx="253919" cy="19376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0" name="그림 89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4952" y="4002375"/>
                <a:ext cx="200964" cy="202295"/>
              </a:xfrm>
              <a:prstGeom prst="rect">
                <a:avLst/>
              </a:prstGeom>
            </p:spPr>
          </p:pic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4201" y="4011567"/>
                <a:ext cx="189100" cy="183917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5" t="42506" r="11785" b="14507"/>
              <a:stretch/>
            </p:blipFill>
            <p:spPr>
              <a:xfrm>
                <a:off x="4704921" y="4012151"/>
                <a:ext cx="253919" cy="19376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34838" y="4064559"/>
              <a:ext cx="79762" cy="18906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496" y="4289335"/>
              <a:ext cx="88058" cy="8864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5952" y="4556658"/>
              <a:ext cx="79762" cy="18906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29834" y="4556658"/>
              <a:ext cx="79762" cy="189060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3871752" y="4327756"/>
              <a:ext cx="202544" cy="45719"/>
              <a:chOff x="3763862" y="4208693"/>
              <a:chExt cx="202544" cy="45719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3763862" y="4208693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3844115" y="4208693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920687" y="4208693"/>
                <a:ext cx="45719" cy="45719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6531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29893" y="3036884"/>
            <a:ext cx="1974478" cy="332347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카테고리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선택한 </a:t>
            </a:r>
            <a:r>
              <a:rPr lang="ko-KR" altLang="en-US" sz="1200" dirty="0" err="1" smtClean="0"/>
              <a:t>이모티콘의</a:t>
            </a:r>
            <a:r>
              <a:rPr lang="ko-KR" altLang="en-US" sz="1200" dirty="0" smtClean="0"/>
              <a:t> 목록이 하단에 표시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구입</a:t>
            </a:r>
            <a:r>
              <a:rPr lang="en-US" altLang="ko-KR" sz="1200" dirty="0" smtClean="0"/>
              <a:t>,</a:t>
            </a:r>
            <a:r>
              <a:rPr lang="ko-KR" altLang="en-US" sz="1200" smtClean="0"/>
              <a:t> 최근 사용</a:t>
            </a:r>
            <a:r>
              <a:rPr lang="en-US" altLang="ko-KR" sz="1200" dirty="0" smtClean="0"/>
              <a:t>,</a:t>
            </a:r>
            <a:r>
              <a:rPr lang="ko-KR" altLang="en-US" sz="1200" smtClean="0"/>
              <a:t> 최신 판매 순으로 </a:t>
            </a:r>
            <a:r>
              <a:rPr lang="ko-KR" altLang="en-US" sz="1200" dirty="0" smtClean="0"/>
              <a:t>정렬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*가지고 있지 않은 </a:t>
            </a:r>
            <a:r>
              <a:rPr lang="ko-KR" altLang="en-US" sz="1000" dirty="0" err="1" smtClean="0"/>
              <a:t>이모티콘은</a:t>
            </a:r>
            <a:r>
              <a:rPr lang="ko-KR" altLang="en-US" sz="1000" dirty="0" smtClean="0"/>
              <a:t> 비활성화 표시</a:t>
            </a:r>
            <a:r>
              <a:rPr lang="en-US" altLang="ko-KR" sz="1000" dirty="0" smtClean="0"/>
              <a:t>)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우측 화살표 버튼으로 확장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err="1" smtClean="0"/>
              <a:t>이모티콘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UI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이모티콘</a:t>
            </a:r>
            <a:r>
              <a:rPr lang="ko-KR" altLang="en-US" sz="2400" b="1" dirty="0" smtClean="0"/>
              <a:t> 사용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내용 개체 틀 2"/>
          <p:cNvSpPr txBox="1">
            <a:spLocks/>
          </p:cNvSpPr>
          <p:nvPr/>
        </p:nvSpPr>
        <p:spPr>
          <a:xfrm>
            <a:off x="6629893" y="4338378"/>
            <a:ext cx="1974478" cy="33234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목록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 사용</a:t>
            </a:r>
            <a:endParaRPr lang="en-US" altLang="ko-KR" sz="1400" b="1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이 목록은 가지고 있지 않은 </a:t>
            </a:r>
            <a:r>
              <a:rPr lang="ko-KR" altLang="en-US" sz="1200" dirty="0" err="1" smtClean="0"/>
              <a:t>이모티콘도</a:t>
            </a:r>
            <a:r>
              <a:rPr lang="ko-KR" altLang="en-US" sz="1200" dirty="0" smtClean="0"/>
              <a:t> 컬러 상태로 표시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좌우 스크롤 버튼 및 상단에 페이지 표시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err="1" smtClean="0"/>
              <a:t>이모티콘을</a:t>
            </a:r>
            <a:r>
              <a:rPr lang="ko-KR" altLang="en-US" sz="1200" dirty="0" smtClean="0"/>
              <a:t> 더블 클릭하여 사용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800" dirty="0" smtClean="0"/>
          </a:p>
        </p:txBody>
      </p:sp>
      <p:cxnSp>
        <p:nvCxnSpPr>
          <p:cNvPr id="171" name="직선 화살표 연결선 170"/>
          <p:cNvCxnSpPr>
            <a:stCxn id="38" idx="3"/>
            <a:endCxn id="3" idx="1"/>
          </p:cNvCxnSpPr>
          <p:nvPr/>
        </p:nvCxnSpPr>
        <p:spPr>
          <a:xfrm flipV="1">
            <a:off x="4723624" y="3203058"/>
            <a:ext cx="1906269" cy="90605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1" idx="3"/>
            <a:endCxn id="170" idx="1"/>
          </p:cNvCxnSpPr>
          <p:nvPr/>
        </p:nvCxnSpPr>
        <p:spPr>
          <a:xfrm>
            <a:off x="4703759" y="4492213"/>
            <a:ext cx="1926134" cy="12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629893" y="5673170"/>
            <a:ext cx="5110694" cy="30308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사용을 </a:t>
            </a:r>
            <a:r>
              <a:rPr lang="ko-KR" altLang="en-US" sz="1400" b="1" dirty="0" err="1" smtClean="0"/>
              <a:t>채팅창에</a:t>
            </a:r>
            <a:r>
              <a:rPr lang="ko-KR" altLang="en-US" sz="1400" b="1" dirty="0" smtClean="0"/>
              <a:t> 표시</a:t>
            </a:r>
            <a:endParaRPr lang="en-US" altLang="ko-KR" sz="1400" b="1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이모티콘을</a:t>
            </a:r>
            <a:r>
              <a:rPr lang="ko-KR" altLang="en-US" sz="1200" dirty="0" smtClean="0"/>
              <a:t> 사용하면 </a:t>
            </a:r>
            <a:r>
              <a:rPr lang="en-US" altLang="ko-KR" sz="1200" dirty="0" smtClean="0"/>
              <a:t>“(</a:t>
            </a:r>
            <a:r>
              <a:rPr lang="ko-KR" altLang="en-US" sz="1200" dirty="0" err="1" smtClean="0"/>
              <a:t>이모티콘</a:t>
            </a:r>
            <a:r>
              <a:rPr lang="ko-KR" altLang="en-US" sz="1200" dirty="0" smtClean="0"/>
              <a:t> 이름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표정</a:t>
            </a:r>
            <a:r>
              <a:rPr lang="en-US" altLang="ko-KR" sz="1200" dirty="0" smtClean="0"/>
              <a:t>)”</a:t>
            </a:r>
            <a:r>
              <a:rPr lang="ko-KR" altLang="en-US" sz="1200" dirty="0" smtClean="0"/>
              <a:t> 형식으로 </a:t>
            </a:r>
            <a:r>
              <a:rPr lang="ko-KR" altLang="en-US" sz="1200" err="1" smtClean="0"/>
              <a:t>채팅창에</a:t>
            </a:r>
            <a:r>
              <a:rPr lang="ko-KR" altLang="en-US" sz="1200" smtClean="0"/>
              <a:t> 표시</a:t>
            </a:r>
            <a:endParaRPr lang="en-US" altLang="ko-KR" sz="1200" dirty="0" smtClean="0"/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 smtClean="0"/>
              <a:t>위의 이름과 표정 텍스트는 </a:t>
            </a:r>
            <a:r>
              <a:rPr lang="ko-KR" altLang="en-US" sz="1200" dirty="0" err="1" smtClean="0"/>
              <a:t>이모티콘</a:t>
            </a:r>
            <a:r>
              <a:rPr lang="ko-KR" altLang="en-US" sz="1200" dirty="0" smtClean="0"/>
              <a:t> 테이블에 설정</a:t>
            </a:r>
            <a:endParaRPr lang="ko-KR" altLang="en-US" sz="1200" dirty="0"/>
          </a:p>
        </p:txBody>
      </p:sp>
      <p:cxnSp>
        <p:nvCxnSpPr>
          <p:cNvPr id="84" name="직선 화살표 연결선 170"/>
          <p:cNvCxnSpPr>
            <a:stCxn id="5" idx="2"/>
            <a:endCxn id="4" idx="1"/>
          </p:cNvCxnSpPr>
          <p:nvPr/>
        </p:nvCxnSpPr>
        <p:spPr>
          <a:xfrm rot="16200000" flipH="1">
            <a:off x="3510855" y="2705676"/>
            <a:ext cx="1122182" cy="511589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909638" y="1084690"/>
            <a:ext cx="5557222" cy="4129369"/>
            <a:chOff x="909638" y="1076807"/>
            <a:chExt cx="5557222" cy="412936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5"/>
            <a:stretch/>
          </p:blipFill>
          <p:spPr>
            <a:xfrm>
              <a:off x="949225" y="1076807"/>
              <a:ext cx="5517635" cy="4129369"/>
            </a:xfrm>
            <a:prstGeom prst="rect">
              <a:avLst/>
            </a:prstGeom>
          </p:spPr>
        </p:pic>
        <p:grpSp>
          <p:nvGrpSpPr>
            <p:cNvPr id="155" name="그룹 154"/>
            <p:cNvGrpSpPr/>
            <p:nvPr/>
          </p:nvGrpSpPr>
          <p:grpSpPr>
            <a:xfrm>
              <a:off x="952440" y="4972671"/>
              <a:ext cx="519919" cy="233503"/>
              <a:chOff x="490335" y="5365446"/>
              <a:chExt cx="1444186" cy="648605"/>
            </a:xfrm>
          </p:grpSpPr>
          <p:pic>
            <p:nvPicPr>
              <p:cNvPr id="150" name="그림 14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550" r="90597"/>
              <a:stretch/>
            </p:blipFill>
            <p:spPr>
              <a:xfrm>
                <a:off x="490335" y="5365446"/>
                <a:ext cx="1444186" cy="64860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2" name="그림 15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1" t="96207" r="96433"/>
              <a:stretch/>
            </p:blipFill>
            <p:spPr>
              <a:xfrm>
                <a:off x="996951" y="5562599"/>
                <a:ext cx="365124" cy="45145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3" name="그림 15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6" t="96207" r="93352"/>
              <a:stretch/>
            </p:blipFill>
            <p:spPr>
              <a:xfrm>
                <a:off x="1357313" y="5562599"/>
                <a:ext cx="502446" cy="45145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951" y="5610343"/>
                <a:ext cx="322792" cy="32492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496" y="4289335"/>
              <a:ext cx="88058" cy="8864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직사각형 41"/>
            <p:cNvSpPr/>
            <p:nvPr/>
          </p:nvSpPr>
          <p:spPr>
            <a:xfrm>
              <a:off x="3194185" y="3898459"/>
              <a:ext cx="1550849" cy="1118835"/>
            </a:xfrm>
            <a:prstGeom prst="rect">
              <a:avLst/>
            </a:prstGeom>
            <a:gradFill flip="none" rotWithShape="1">
              <a:gsLst>
                <a:gs pos="0">
                  <a:srgbClr val="2F3533"/>
                </a:gs>
                <a:gs pos="53000">
                  <a:srgbClr val="342D35"/>
                </a:gs>
                <a:gs pos="100000">
                  <a:srgbClr val="39283A"/>
                </a:gs>
              </a:gsLst>
              <a:lin ang="0" scaled="1"/>
              <a:tileRect/>
            </a:gradFill>
            <a:ln>
              <a:solidFill>
                <a:srgbClr val="000000">
                  <a:alpha val="80000"/>
                </a:srgbClr>
              </a:solidFill>
            </a:ln>
            <a:effectLst>
              <a:glow rad="127000">
                <a:schemeClr val="bg1">
                  <a:alpha val="3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189217" y="3898459"/>
              <a:ext cx="1554378" cy="126761"/>
            </a:xfrm>
            <a:prstGeom prst="rect">
              <a:avLst/>
            </a:prstGeom>
            <a:gradFill flip="none" rotWithShape="1">
              <a:gsLst>
                <a:gs pos="0">
                  <a:srgbClr val="676D69"/>
                </a:gs>
                <a:gs pos="53000">
                  <a:srgbClr val="65616F"/>
                </a:gs>
                <a:gs pos="100000">
                  <a:srgbClr val="754F6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b="1" dirty="0" smtClean="0"/>
                <a:t>채팅 </a:t>
              </a:r>
              <a:r>
                <a:rPr lang="ko-KR" altLang="en-US" sz="500" b="1" dirty="0" err="1" smtClean="0"/>
                <a:t>이모티콘</a:t>
              </a:r>
              <a:endParaRPr lang="ko-KR" altLang="en-US" sz="500" b="1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227702" y="4054915"/>
              <a:ext cx="1486898" cy="2162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227701" y="4302606"/>
              <a:ext cx="1486899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3227701" y="4295576"/>
              <a:ext cx="14868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3508367" y="4054291"/>
              <a:ext cx="214220" cy="216881"/>
            </a:xfrm>
            <a:prstGeom prst="rect">
              <a:avLst/>
            </a:prstGeom>
            <a:noFill/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63500">
                <a:schemeClr val="accent1">
                  <a:lumMod val="60000"/>
                  <a:lumOff val="40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99430" y="3910028"/>
              <a:ext cx="131282" cy="11217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X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3309596" y="4390861"/>
              <a:ext cx="1318731" cy="616834"/>
              <a:chOff x="2671383" y="2997491"/>
              <a:chExt cx="2042222" cy="955244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0908" y="3471862"/>
                <a:ext cx="475521" cy="478401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629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4473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629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317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383" y="3471862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316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2160" y="2997491"/>
                <a:ext cx="477976" cy="480873"/>
              </a:xfrm>
              <a:prstGeom prst="rect">
                <a:avLst/>
              </a:prstGeom>
            </p:spPr>
          </p:pic>
        </p:grpSp>
        <p:sp>
          <p:nvSpPr>
            <p:cNvPr id="59" name="직사각형 58"/>
            <p:cNvSpPr/>
            <p:nvPr/>
          </p:nvSpPr>
          <p:spPr>
            <a:xfrm>
              <a:off x="3964890" y="4398624"/>
              <a:ext cx="345174" cy="297201"/>
            </a:xfrm>
            <a:prstGeom prst="rect">
              <a:avLst/>
            </a:prstGeom>
            <a:noFill/>
            <a:ln w="63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63500">
                <a:schemeClr val="accent1">
                  <a:lumMod val="60000"/>
                  <a:lumOff val="40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275980" y="4079372"/>
              <a:ext cx="1348725" cy="165311"/>
              <a:chOff x="3298204" y="4002375"/>
              <a:chExt cx="1660636" cy="203541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6435" y="4002375"/>
                <a:ext cx="200964" cy="202295"/>
              </a:xfrm>
              <a:prstGeom prst="rect">
                <a:avLst/>
              </a:prstGeom>
            </p:spPr>
          </p:pic>
          <p:grpSp>
            <p:nvGrpSpPr>
              <p:cNvPr id="62" name="그룹 61"/>
              <p:cNvGrpSpPr/>
              <p:nvPr/>
            </p:nvGrpSpPr>
            <p:grpSpPr>
              <a:xfrm>
                <a:off x="3298204" y="4002375"/>
                <a:ext cx="202295" cy="202295"/>
                <a:chOff x="2826265" y="3382633"/>
                <a:chExt cx="570085" cy="570085"/>
              </a:xfrm>
            </p:grpSpPr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2826265" y="3382633"/>
                  <a:ext cx="570085" cy="570085"/>
                </a:xfrm>
                <a:prstGeom prst="roundRect">
                  <a:avLst>
                    <a:gd name="adj" fmla="val 14579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8594" y="3451065"/>
                  <a:ext cx="445424" cy="433220"/>
                </a:xfrm>
                <a:prstGeom prst="rect">
                  <a:avLst/>
                </a:prstGeom>
              </p:spPr>
            </p:pic>
          </p:grpSp>
          <p:pic>
            <p:nvPicPr>
              <p:cNvPr id="63" name="그림 62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5" t="42506" r="11785" b="14507"/>
              <a:stretch/>
            </p:blipFill>
            <p:spPr>
              <a:xfrm>
                <a:off x="3898915" y="4012151"/>
                <a:ext cx="253919" cy="19376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4952" y="4002375"/>
                <a:ext cx="200964" cy="202295"/>
              </a:xfrm>
              <a:prstGeom prst="rect">
                <a:avLst/>
              </a:prstGeom>
            </p:spPr>
          </p:pic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4201" y="4011567"/>
                <a:ext cx="189100" cy="183917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harpenSoften amount="5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5" t="42506" r="11785" b="14507"/>
              <a:stretch/>
            </p:blipFill>
            <p:spPr>
              <a:xfrm>
                <a:off x="4704921" y="4012151"/>
                <a:ext cx="253919" cy="19376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34838" y="4064559"/>
              <a:ext cx="79762" cy="18906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45952" y="4556658"/>
              <a:ext cx="79762" cy="189060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229834" y="4556658"/>
              <a:ext cx="79762" cy="189060"/>
            </a:xfrm>
            <a:prstGeom prst="rect">
              <a:avLst/>
            </a:prstGeom>
          </p:spPr>
        </p:pic>
        <p:grpSp>
          <p:nvGrpSpPr>
            <p:cNvPr id="74" name="그룹 73"/>
            <p:cNvGrpSpPr/>
            <p:nvPr/>
          </p:nvGrpSpPr>
          <p:grpSpPr>
            <a:xfrm>
              <a:off x="3871752" y="4327756"/>
              <a:ext cx="202544" cy="45719"/>
              <a:chOff x="3763862" y="4208693"/>
              <a:chExt cx="202544" cy="45719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3763862" y="4208693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/>
              <p:cNvSpPr/>
              <p:nvPr/>
            </p:nvSpPr>
            <p:spPr>
              <a:xfrm>
                <a:off x="3844115" y="4208693"/>
                <a:ext cx="45719" cy="4571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3920687" y="4208693"/>
                <a:ext cx="45719" cy="45719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909638" y="4494594"/>
              <a:ext cx="1208721" cy="2000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C500"/>
                  </a:solidFill>
                </a:rPr>
                <a:t>(</a:t>
              </a:r>
              <a:r>
                <a:rPr lang="ko-KR" altLang="en-US" sz="700" b="1" dirty="0" err="1" smtClean="0">
                  <a:solidFill>
                    <a:srgbClr val="FFC500"/>
                  </a:solidFill>
                </a:rPr>
                <a:t>이모티콘</a:t>
              </a:r>
              <a:r>
                <a:rPr lang="ko-KR" altLang="en-US" sz="700" b="1" dirty="0" smtClean="0">
                  <a:solidFill>
                    <a:srgbClr val="FFC500"/>
                  </a:solidFill>
                </a:rPr>
                <a:t> 기본</a:t>
              </a:r>
              <a:r>
                <a:rPr lang="en-US" altLang="ko-KR" sz="700" b="1" dirty="0" smtClean="0">
                  <a:solidFill>
                    <a:srgbClr val="FFC500"/>
                  </a:solidFill>
                </a:rPr>
                <a:t>-</a:t>
              </a:r>
              <a:r>
                <a:rPr lang="ko-KR" altLang="en-US" sz="700" b="1" dirty="0" smtClean="0">
                  <a:solidFill>
                    <a:srgbClr val="FFC500"/>
                  </a:solidFill>
                </a:rPr>
                <a:t>방긋방긋</a:t>
              </a:r>
              <a:r>
                <a:rPr lang="en-US" altLang="ko-KR" sz="700" b="1" dirty="0" smtClean="0">
                  <a:solidFill>
                    <a:srgbClr val="FFC500"/>
                  </a:solidFill>
                </a:rPr>
                <a:t>)</a:t>
              </a:r>
              <a:endParaRPr lang="ko-KR" altLang="en-US" sz="700" b="1" dirty="0">
                <a:solidFill>
                  <a:srgbClr val="FFC5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38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>
          <a:xfrm>
            <a:off x="949225" y="1695370"/>
            <a:ext cx="5517635" cy="412936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29893" y="4908469"/>
            <a:ext cx="1974478" cy="332347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 err="1" smtClean="0"/>
              <a:t>이모티콘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확장 목록</a:t>
            </a:r>
            <a:endParaRPr lang="en-US" altLang="ko-KR" sz="1400" b="1" dirty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err="1" smtClean="0"/>
              <a:t>이모티콘</a:t>
            </a:r>
            <a:r>
              <a:rPr lang="ko-KR" altLang="en-US" sz="1200" dirty="0" smtClean="0"/>
              <a:t> 카테고리 우측 화살표 버튼으로 팝업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err="1" smtClean="0"/>
              <a:t>이모티콘의</a:t>
            </a:r>
            <a:r>
              <a:rPr lang="ko-KR" altLang="en-US" sz="1200" dirty="0" smtClean="0"/>
              <a:t> 발매 수량이 많아졌을 때에 적용</a:t>
            </a:r>
            <a:r>
              <a:rPr lang="en-US" altLang="ko-KR" sz="900" dirty="0" smtClean="0"/>
              <a:t>(</a:t>
            </a:r>
            <a:r>
              <a:rPr lang="ko-KR" altLang="en-US" sz="900" smtClean="0"/>
              <a:t>*첫 출시에는 확장 비활성화</a:t>
            </a:r>
            <a:r>
              <a:rPr lang="en-US" altLang="ko-KR" sz="900" dirty="0" smtClean="0"/>
              <a:t>)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판매 </a:t>
            </a:r>
            <a:r>
              <a:rPr lang="ko-KR" altLang="en-US" sz="1200" dirty="0"/>
              <a:t>중인 모든 </a:t>
            </a:r>
            <a:r>
              <a:rPr lang="ko-KR" altLang="en-US" sz="1200" dirty="0" err="1"/>
              <a:t>이모티콘</a:t>
            </a:r>
            <a:r>
              <a:rPr lang="ko-KR" altLang="en-US" sz="1200" dirty="0"/>
              <a:t> 표시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/>
              <a:t>구매하지 않은 </a:t>
            </a:r>
            <a:r>
              <a:rPr lang="ko-KR" altLang="en-US" sz="1200" dirty="0" err="1"/>
              <a:t>이모티콘은</a:t>
            </a:r>
            <a:r>
              <a:rPr lang="ko-KR" altLang="en-US" sz="1200" dirty="0"/>
              <a:t> 어둡게 비활성화 상태로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구입</a:t>
            </a:r>
            <a:r>
              <a:rPr lang="en-US" altLang="ko-KR" sz="1200" dirty="0"/>
              <a:t>, </a:t>
            </a:r>
            <a:r>
              <a:rPr lang="ko-KR" altLang="en-US" sz="1200" smtClean="0"/>
              <a:t>최근 사용</a:t>
            </a:r>
            <a:r>
              <a:rPr lang="en-US" altLang="ko-KR" sz="1200" dirty="0" smtClean="0"/>
              <a:t>,</a:t>
            </a:r>
            <a:r>
              <a:rPr lang="ko-KR" altLang="en-US" sz="1200" smtClean="0"/>
              <a:t> 최신 판매 순서로 </a:t>
            </a:r>
            <a:r>
              <a:rPr lang="ko-KR" altLang="en-US" sz="1200"/>
              <a:t>정렬</a:t>
            </a:r>
            <a:r>
              <a:rPr lang="en-US" altLang="ko-KR" sz="1200" dirty="0"/>
              <a:t>,</a:t>
            </a:r>
            <a:r>
              <a:rPr lang="en-US" altLang="ko-KR" sz="900" dirty="0"/>
              <a:t> (*</a:t>
            </a:r>
            <a:r>
              <a:rPr lang="ko-KR" altLang="en-US" sz="900"/>
              <a:t>가지고 있지 않은 이모티콘은 비활성화 표시</a:t>
            </a:r>
            <a:r>
              <a:rPr lang="en-US" altLang="ko-KR" sz="900" dirty="0"/>
              <a:t>)</a:t>
            </a:r>
            <a:endParaRPr lang="en-US" altLang="ko-KR" sz="1200" dirty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400" dirty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err="1" smtClean="0"/>
              <a:t>이모티콘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UI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–</a:t>
            </a:r>
            <a:r>
              <a:rPr lang="ko-KR" altLang="en-US" sz="2400" b="1" dirty="0" smtClean="0"/>
              <a:t> </a:t>
            </a:r>
            <a:r>
              <a:rPr lang="ko-KR" altLang="en-US" sz="2400" b="1" dirty="0" err="1" smtClean="0"/>
              <a:t>이모티콘</a:t>
            </a:r>
            <a:r>
              <a:rPr lang="ko-KR" altLang="en-US" sz="2400" b="1" dirty="0" smtClean="0"/>
              <a:t> 확장 목록</a:t>
            </a:r>
            <a:endParaRPr lang="ko-KR" altLang="en-US" sz="24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/>
          <p:cNvGrpSpPr/>
          <p:nvPr/>
        </p:nvGrpSpPr>
        <p:grpSpPr>
          <a:xfrm>
            <a:off x="952440" y="5591234"/>
            <a:ext cx="519919" cy="233503"/>
            <a:chOff x="490335" y="5365446"/>
            <a:chExt cx="1444186" cy="648605"/>
          </a:xfrm>
        </p:grpSpPr>
        <p:pic>
          <p:nvPicPr>
            <p:cNvPr id="150" name="그림 14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550" r="90597"/>
            <a:stretch/>
          </p:blipFill>
          <p:spPr>
            <a:xfrm>
              <a:off x="490335" y="5365446"/>
              <a:ext cx="1444186" cy="64860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1" t="96207" r="96433"/>
            <a:stretch/>
          </p:blipFill>
          <p:spPr>
            <a:xfrm>
              <a:off x="996951" y="5562599"/>
              <a:ext cx="365124" cy="4514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t="96207" r="93352"/>
            <a:stretch/>
          </p:blipFill>
          <p:spPr>
            <a:xfrm>
              <a:off x="1357313" y="5562599"/>
              <a:ext cx="502446" cy="4514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951" y="5610343"/>
              <a:ext cx="322792" cy="32492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82" name="직선 화살표 연결선 81"/>
          <p:cNvCxnSpPr/>
          <p:nvPr/>
        </p:nvCxnSpPr>
        <p:spPr>
          <a:xfrm flipV="1">
            <a:off x="7679235" y="4294250"/>
            <a:ext cx="369555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013496" y="4510317"/>
            <a:ext cx="3246842" cy="1128653"/>
            <a:chOff x="3013496" y="4510317"/>
            <a:chExt cx="3246842" cy="1128653"/>
          </a:xfrm>
        </p:grpSpPr>
        <p:grpSp>
          <p:nvGrpSpPr>
            <p:cNvPr id="18" name="그룹 17"/>
            <p:cNvGrpSpPr/>
            <p:nvPr/>
          </p:nvGrpSpPr>
          <p:grpSpPr>
            <a:xfrm>
              <a:off x="4772055" y="4510317"/>
              <a:ext cx="1488283" cy="1128653"/>
              <a:chOff x="4772055" y="4510317"/>
              <a:chExt cx="1488283" cy="1128653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4772055" y="4510317"/>
                <a:ext cx="1488283" cy="1128653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4" name="그룹 43"/>
              <p:cNvGrpSpPr/>
              <p:nvPr/>
            </p:nvGrpSpPr>
            <p:grpSpPr>
              <a:xfrm>
                <a:off x="6190982" y="4560990"/>
                <a:ext cx="45719" cy="1056095"/>
                <a:chOff x="9357938" y="3010557"/>
                <a:chExt cx="45719" cy="1056095"/>
              </a:xfrm>
            </p:grpSpPr>
            <p:sp>
              <p:nvSpPr>
                <p:cNvPr id="71" name="모서리가 둥근 직사각형 70"/>
                <p:cNvSpPr/>
                <p:nvPr/>
              </p:nvSpPr>
              <p:spPr>
                <a:xfrm>
                  <a:off x="9357938" y="3305096"/>
                  <a:ext cx="45719" cy="7804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이등변 삼각형 73"/>
                <p:cNvSpPr/>
                <p:nvPr/>
              </p:nvSpPr>
              <p:spPr>
                <a:xfrm>
                  <a:off x="9357938" y="3010557"/>
                  <a:ext cx="45719" cy="5170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이등변 삼각형 74"/>
                <p:cNvSpPr/>
                <p:nvPr/>
              </p:nvSpPr>
              <p:spPr>
                <a:xfrm flipV="1">
                  <a:off x="9357938" y="4014950"/>
                  <a:ext cx="45719" cy="5170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4805426" y="4521886"/>
                <a:ext cx="1361245" cy="1092404"/>
              </a:xfrm>
              <a:prstGeom prst="rect">
                <a:avLst/>
              </a:prstGeom>
              <a:solidFill>
                <a:srgbClr val="4550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866933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5200252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5533571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5866891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4866933" y="4847943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5200252" y="4847943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533571" y="4847943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866891" y="4847943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4866933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5200252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5533571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5866891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4866933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5200252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5533571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5866891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6847" y="4604602"/>
                <a:ext cx="158059" cy="153728"/>
              </a:xfrm>
              <a:prstGeom prst="rect">
                <a:avLst/>
              </a:prstGeom>
            </p:spPr>
          </p:pic>
          <p:pic>
            <p:nvPicPr>
              <p:cNvPr id="65" name="그림 6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5" t="42506" r="11785" b="14507"/>
              <a:stretch/>
            </p:blipFill>
            <p:spPr>
              <a:xfrm>
                <a:off x="5519305" y="4582181"/>
                <a:ext cx="253919" cy="19376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175" y="4575269"/>
                <a:ext cx="200964" cy="202295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2067" y="4847550"/>
                <a:ext cx="189100" cy="183917"/>
              </a:xfrm>
              <a:prstGeom prst="rect">
                <a:avLst/>
              </a:prstGeom>
            </p:spPr>
          </p:pic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828" y="4578997"/>
                <a:ext cx="200964" cy="202295"/>
              </a:xfrm>
              <a:prstGeom prst="rect">
                <a:avLst/>
              </a:prstGeom>
            </p:spPr>
          </p:pic>
        </p:grp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496" y="4907898"/>
              <a:ext cx="88058" cy="8864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그룹 18"/>
            <p:cNvGrpSpPr/>
            <p:nvPr/>
          </p:nvGrpSpPr>
          <p:grpSpPr>
            <a:xfrm>
              <a:off x="3189217" y="4510317"/>
              <a:ext cx="1555817" cy="1118835"/>
              <a:chOff x="3189217" y="4510317"/>
              <a:chExt cx="1555817" cy="1118835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3194185" y="4510317"/>
                <a:ext cx="1550849" cy="1118835"/>
              </a:xfrm>
              <a:prstGeom prst="rect">
                <a:avLst/>
              </a:prstGeom>
              <a:gradFill flip="none" rotWithShape="1">
                <a:gsLst>
                  <a:gs pos="0">
                    <a:srgbClr val="2F3533"/>
                  </a:gs>
                  <a:gs pos="53000">
                    <a:srgbClr val="342D35"/>
                  </a:gs>
                  <a:gs pos="100000">
                    <a:srgbClr val="39283A"/>
                  </a:gs>
                </a:gsLst>
                <a:lin ang="0" scaled="1"/>
                <a:tileRect/>
              </a:gradFill>
              <a:ln>
                <a:solidFill>
                  <a:srgbClr val="000000">
                    <a:alpha val="80000"/>
                  </a:srgbClr>
                </a:solidFill>
              </a:ln>
              <a:effectLst>
                <a:glow rad="127000">
                  <a:schemeClr val="bg1">
                    <a:alpha val="3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3189217" y="4510317"/>
                <a:ext cx="1554378" cy="126761"/>
              </a:xfrm>
              <a:prstGeom prst="rect">
                <a:avLst/>
              </a:prstGeom>
              <a:gradFill flip="none" rotWithShape="1">
                <a:gsLst>
                  <a:gs pos="0">
                    <a:srgbClr val="676D69"/>
                  </a:gs>
                  <a:gs pos="53000">
                    <a:srgbClr val="65616F"/>
                  </a:gs>
                  <a:gs pos="100000">
                    <a:srgbClr val="754F68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b="1" dirty="0" smtClean="0"/>
                  <a:t>채팅 </a:t>
                </a:r>
                <a:r>
                  <a:rPr lang="ko-KR" altLang="en-US" sz="500" b="1" dirty="0" err="1" smtClean="0"/>
                  <a:t>이모티콘</a:t>
                </a:r>
                <a:endParaRPr lang="ko-KR" altLang="en-US" sz="500" b="1" dirty="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3227702" y="4666773"/>
                <a:ext cx="1486898" cy="2162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7" name="직선 연결선 116"/>
              <p:cNvCxnSpPr/>
              <p:nvPr/>
            </p:nvCxnSpPr>
            <p:spPr>
              <a:xfrm>
                <a:off x="3227701" y="4914464"/>
                <a:ext cx="1486899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3227701" y="4907434"/>
                <a:ext cx="1486899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직사각형 118"/>
              <p:cNvSpPr/>
              <p:nvPr/>
            </p:nvSpPr>
            <p:spPr>
              <a:xfrm>
                <a:off x="3508367" y="4666149"/>
                <a:ext cx="214220" cy="216881"/>
              </a:xfrm>
              <a:prstGeom prst="rect">
                <a:avLst/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glow rad="63500">
                  <a:schemeClr val="accent1">
                    <a:lumMod val="60000"/>
                    <a:lumOff val="40000"/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599430" y="4521886"/>
                <a:ext cx="131282" cy="11217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X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3309596" y="5002719"/>
                <a:ext cx="1318731" cy="616834"/>
                <a:chOff x="2671383" y="2997491"/>
                <a:chExt cx="2042222" cy="955244"/>
              </a:xfrm>
            </p:grpSpPr>
            <p:pic>
              <p:nvPicPr>
                <p:cNvPr id="122" name="그림 12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0908" y="3471862"/>
                  <a:ext cx="475521" cy="478401"/>
                </a:xfrm>
                <a:prstGeom prst="rect">
                  <a:avLst/>
                </a:prstGeom>
              </p:spPr>
            </p:pic>
            <p:pic>
              <p:nvPicPr>
                <p:cNvPr id="123" name="그림 12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629" y="3471862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24" name="그림 123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4473" y="2997491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25" name="그림 124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629" y="2997491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26" name="그림 125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3317" y="3471862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27" name="그림 126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383" y="3471862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28" name="그림 127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3316" y="2997491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29" name="그림 128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2160" y="2997491"/>
                  <a:ext cx="477976" cy="480873"/>
                </a:xfrm>
                <a:prstGeom prst="rect">
                  <a:avLst/>
                </a:prstGeom>
              </p:spPr>
            </p:pic>
          </p:grpSp>
          <p:sp>
            <p:nvSpPr>
              <p:cNvPr id="130" name="직사각형 129"/>
              <p:cNvSpPr/>
              <p:nvPr/>
            </p:nvSpPr>
            <p:spPr>
              <a:xfrm>
                <a:off x="3964890" y="5010482"/>
                <a:ext cx="345174" cy="297201"/>
              </a:xfrm>
              <a:prstGeom prst="rect">
                <a:avLst/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glow rad="63500">
                  <a:schemeClr val="accent1">
                    <a:lumMod val="60000"/>
                    <a:lumOff val="40000"/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1" name="그룹 130"/>
              <p:cNvGrpSpPr/>
              <p:nvPr/>
            </p:nvGrpSpPr>
            <p:grpSpPr>
              <a:xfrm>
                <a:off x="3275980" y="4691230"/>
                <a:ext cx="1348725" cy="165311"/>
                <a:chOff x="3298204" y="4002375"/>
                <a:chExt cx="1660636" cy="203541"/>
              </a:xfrm>
            </p:grpSpPr>
            <p:pic>
              <p:nvPicPr>
                <p:cNvPr id="132" name="그림 131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6435" y="4002375"/>
                  <a:ext cx="200964" cy="202295"/>
                </a:xfrm>
                <a:prstGeom prst="rect">
                  <a:avLst/>
                </a:prstGeom>
              </p:spPr>
            </p:pic>
            <p:grpSp>
              <p:nvGrpSpPr>
                <p:cNvPr id="133" name="그룹 132"/>
                <p:cNvGrpSpPr/>
                <p:nvPr/>
              </p:nvGrpSpPr>
              <p:grpSpPr>
                <a:xfrm>
                  <a:off x="3298204" y="4002375"/>
                  <a:ext cx="202295" cy="202295"/>
                  <a:chOff x="2826265" y="3382633"/>
                  <a:chExt cx="570085" cy="570085"/>
                </a:xfrm>
              </p:grpSpPr>
              <p:sp>
                <p:nvSpPr>
                  <p:cNvPr id="138" name="모서리가 둥근 직사각형 137"/>
                  <p:cNvSpPr/>
                  <p:nvPr/>
                </p:nvSpPr>
                <p:spPr>
                  <a:xfrm>
                    <a:off x="2826265" y="3382633"/>
                    <a:ext cx="570085" cy="570085"/>
                  </a:xfrm>
                  <a:prstGeom prst="roundRect">
                    <a:avLst>
                      <a:gd name="adj" fmla="val 1457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39" name="그림 138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88594" y="3451065"/>
                    <a:ext cx="445424" cy="4332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4" name="그림 133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5" t="42506" r="11785" b="14507"/>
                <a:stretch/>
              </p:blipFill>
              <p:spPr>
                <a:xfrm>
                  <a:off x="3898915" y="4012151"/>
                  <a:ext cx="253919" cy="193765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35" name="그림 134"/>
                <p:cNvPicPr>
                  <a:picLocks noChangeAspect="1"/>
                </p:cNvPicPr>
                <p:nvPr/>
              </p:nvPicPr>
              <p:blipFill>
                <a:blip r:embed="rId18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4952" y="4002375"/>
                  <a:ext cx="200964" cy="202295"/>
                </a:xfrm>
                <a:prstGeom prst="rect">
                  <a:avLst/>
                </a:prstGeom>
              </p:spPr>
            </p:pic>
            <p:pic>
              <p:nvPicPr>
                <p:cNvPr id="136" name="그림 135"/>
                <p:cNvPicPr>
                  <a:picLocks noChangeAspect="1"/>
                </p:cNvPicPr>
                <p:nvPr/>
              </p:nvPicPr>
              <p:blipFill>
                <a:blip r:embed="rId21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4201" y="4011567"/>
                  <a:ext cx="189100" cy="183917"/>
                </a:xfrm>
                <a:prstGeom prst="rect">
                  <a:avLst/>
                </a:prstGeom>
              </p:spPr>
            </p:pic>
            <p:pic>
              <p:nvPicPr>
                <p:cNvPr id="137" name="그림 136"/>
                <p:cNvPicPr>
                  <a:picLocks noChangeAspect="1"/>
                </p:cNvPicPr>
                <p:nvPr/>
              </p:nvPicPr>
              <p:blipFill rotWithShape="1"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harpenSoften amount="50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5" t="42506" r="11785" b="14507"/>
                <a:stretch/>
              </p:blipFill>
              <p:spPr>
                <a:xfrm>
                  <a:off x="4704921" y="4012151"/>
                  <a:ext cx="253919" cy="193765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34838" y="4676417"/>
                <a:ext cx="79762" cy="189060"/>
              </a:xfrm>
              <a:prstGeom prst="rect">
                <a:avLst/>
              </a:prstGeom>
            </p:spPr>
          </p:pic>
          <p:pic>
            <p:nvPicPr>
              <p:cNvPr id="141" name="그림 140"/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45952" y="5168516"/>
                <a:ext cx="79762" cy="189060"/>
              </a:xfrm>
              <a:prstGeom prst="rect">
                <a:avLst/>
              </a:prstGeom>
            </p:spPr>
          </p:pic>
          <p:pic>
            <p:nvPicPr>
              <p:cNvPr id="142" name="그림 141"/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3229834" y="5168516"/>
                <a:ext cx="79762" cy="189060"/>
              </a:xfrm>
              <a:prstGeom prst="rect">
                <a:avLst/>
              </a:prstGeom>
            </p:spPr>
          </p:pic>
          <p:grpSp>
            <p:nvGrpSpPr>
              <p:cNvPr id="143" name="그룹 142"/>
              <p:cNvGrpSpPr/>
              <p:nvPr/>
            </p:nvGrpSpPr>
            <p:grpSpPr>
              <a:xfrm>
                <a:off x="3871752" y="4939614"/>
                <a:ext cx="202544" cy="45719"/>
                <a:chOff x="3763862" y="4208693"/>
                <a:chExt cx="202544" cy="45719"/>
              </a:xfrm>
            </p:grpSpPr>
            <p:sp>
              <p:nvSpPr>
                <p:cNvPr id="144" name="타원 143"/>
                <p:cNvSpPr/>
                <p:nvPr/>
              </p:nvSpPr>
              <p:spPr>
                <a:xfrm>
                  <a:off x="3763862" y="4208693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>
                  <a:off x="3844115" y="4208693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/>
                <p:cNvSpPr/>
                <p:nvPr/>
              </p:nvSpPr>
              <p:spPr>
                <a:xfrm>
                  <a:off x="3920687" y="4208693"/>
                  <a:ext cx="45719" cy="45719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" name="오른쪽 화살표 3"/>
            <p:cNvSpPr/>
            <p:nvPr/>
          </p:nvSpPr>
          <p:spPr>
            <a:xfrm>
              <a:off x="4702794" y="4598001"/>
              <a:ext cx="160868" cy="33660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7393355" y="2368834"/>
            <a:ext cx="3071121" cy="1128653"/>
            <a:chOff x="3189217" y="4510317"/>
            <a:chExt cx="3071121" cy="1128653"/>
          </a:xfrm>
        </p:grpSpPr>
        <p:grpSp>
          <p:nvGrpSpPr>
            <p:cNvPr id="78" name="그룹 77"/>
            <p:cNvGrpSpPr/>
            <p:nvPr/>
          </p:nvGrpSpPr>
          <p:grpSpPr>
            <a:xfrm>
              <a:off x="4772055" y="4510317"/>
              <a:ext cx="1488283" cy="1128653"/>
              <a:chOff x="4772055" y="4510317"/>
              <a:chExt cx="1488283" cy="1128653"/>
            </a:xfrm>
          </p:grpSpPr>
          <p:sp>
            <p:nvSpPr>
              <p:cNvPr id="149" name="직사각형 148"/>
              <p:cNvSpPr/>
              <p:nvPr/>
            </p:nvSpPr>
            <p:spPr>
              <a:xfrm>
                <a:off x="4772055" y="4510317"/>
                <a:ext cx="1488283" cy="1128653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1" name="그룹 150"/>
              <p:cNvGrpSpPr/>
              <p:nvPr/>
            </p:nvGrpSpPr>
            <p:grpSpPr>
              <a:xfrm>
                <a:off x="6190982" y="4560990"/>
                <a:ext cx="45719" cy="1056095"/>
                <a:chOff x="9357938" y="3010557"/>
                <a:chExt cx="45719" cy="1056095"/>
              </a:xfrm>
            </p:grpSpPr>
            <p:sp>
              <p:nvSpPr>
                <p:cNvPr id="178" name="모서리가 둥근 직사각형 177"/>
                <p:cNvSpPr/>
                <p:nvPr/>
              </p:nvSpPr>
              <p:spPr>
                <a:xfrm>
                  <a:off x="9357938" y="3305096"/>
                  <a:ext cx="45719" cy="7804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이등변 삼각형 178"/>
                <p:cNvSpPr/>
                <p:nvPr/>
              </p:nvSpPr>
              <p:spPr>
                <a:xfrm>
                  <a:off x="9357938" y="3010557"/>
                  <a:ext cx="45719" cy="5170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이등변 삼각형 179"/>
                <p:cNvSpPr/>
                <p:nvPr/>
              </p:nvSpPr>
              <p:spPr>
                <a:xfrm flipV="1">
                  <a:off x="9357938" y="4014950"/>
                  <a:ext cx="45719" cy="51702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6" name="직사각형 155"/>
              <p:cNvSpPr/>
              <p:nvPr/>
            </p:nvSpPr>
            <p:spPr>
              <a:xfrm>
                <a:off x="4805426" y="4521886"/>
                <a:ext cx="1361245" cy="1092404"/>
              </a:xfrm>
              <a:prstGeom prst="rect">
                <a:avLst/>
              </a:prstGeom>
              <a:solidFill>
                <a:srgbClr val="4550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/>
              <p:cNvSpPr/>
              <p:nvPr/>
            </p:nvSpPr>
            <p:spPr>
              <a:xfrm>
                <a:off x="4866933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/>
              <p:cNvSpPr/>
              <p:nvPr/>
            </p:nvSpPr>
            <p:spPr>
              <a:xfrm>
                <a:off x="5200252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5533571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5866891" y="4584461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4866933" y="4847943"/>
                <a:ext cx="224554" cy="19643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5200252" y="4847943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5533571" y="4847943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/>
              <p:cNvSpPr/>
              <p:nvPr/>
            </p:nvSpPr>
            <p:spPr>
              <a:xfrm>
                <a:off x="5866891" y="4847943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4866933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5200252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5533571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5866891" y="5109044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4866933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5200252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타원 170"/>
              <p:cNvSpPr/>
              <p:nvPr/>
            </p:nvSpPr>
            <p:spPr>
              <a:xfrm>
                <a:off x="5533571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타원 171"/>
              <p:cNvSpPr/>
              <p:nvPr/>
            </p:nvSpPr>
            <p:spPr>
              <a:xfrm>
                <a:off x="5866891" y="5372526"/>
                <a:ext cx="224554" cy="196438"/>
              </a:xfrm>
              <a:prstGeom prst="ellipse">
                <a:avLst/>
              </a:prstGeom>
              <a:solidFill>
                <a:srgbClr val="40404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6847" y="4604602"/>
                <a:ext cx="158059" cy="153728"/>
              </a:xfrm>
              <a:prstGeom prst="rect">
                <a:avLst/>
              </a:prstGeom>
            </p:spPr>
          </p:pic>
          <p:pic>
            <p:nvPicPr>
              <p:cNvPr id="174" name="그림 17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5" t="42506" r="11785" b="14507"/>
              <a:stretch/>
            </p:blipFill>
            <p:spPr>
              <a:xfrm>
                <a:off x="5519305" y="4582181"/>
                <a:ext cx="253919" cy="19376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0175" y="4575269"/>
                <a:ext cx="200964" cy="202295"/>
              </a:xfrm>
              <a:prstGeom prst="rect">
                <a:avLst/>
              </a:prstGeom>
            </p:spPr>
          </p:pic>
          <p:pic>
            <p:nvPicPr>
              <p:cNvPr id="176" name="그림 175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2067" y="4847550"/>
                <a:ext cx="189100" cy="183917"/>
              </a:xfrm>
              <a:prstGeom prst="rect">
                <a:avLst/>
              </a:prstGeom>
            </p:spPr>
          </p:pic>
          <p:pic>
            <p:nvPicPr>
              <p:cNvPr id="177" name="그림 17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828" y="4578997"/>
                <a:ext cx="200964" cy="202295"/>
              </a:xfrm>
              <a:prstGeom prst="rect">
                <a:avLst/>
              </a:prstGeom>
            </p:spPr>
          </p:pic>
        </p:grpSp>
        <p:grpSp>
          <p:nvGrpSpPr>
            <p:cNvPr id="80" name="그룹 79"/>
            <p:cNvGrpSpPr/>
            <p:nvPr/>
          </p:nvGrpSpPr>
          <p:grpSpPr>
            <a:xfrm>
              <a:off x="3189217" y="4510317"/>
              <a:ext cx="1555817" cy="1118835"/>
              <a:chOff x="3189217" y="4510317"/>
              <a:chExt cx="1555817" cy="1118835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3194185" y="4510317"/>
                <a:ext cx="1550849" cy="1118835"/>
              </a:xfrm>
              <a:prstGeom prst="rect">
                <a:avLst/>
              </a:prstGeom>
              <a:gradFill flip="none" rotWithShape="1">
                <a:gsLst>
                  <a:gs pos="0">
                    <a:srgbClr val="2F3533"/>
                  </a:gs>
                  <a:gs pos="53000">
                    <a:srgbClr val="342D35"/>
                  </a:gs>
                  <a:gs pos="100000">
                    <a:srgbClr val="39283A"/>
                  </a:gs>
                </a:gsLst>
                <a:lin ang="0" scaled="1"/>
                <a:tileRect/>
              </a:gradFill>
              <a:ln>
                <a:solidFill>
                  <a:srgbClr val="000000">
                    <a:alpha val="80000"/>
                  </a:srgbClr>
                </a:solidFill>
              </a:ln>
              <a:effectLst>
                <a:glow rad="127000">
                  <a:schemeClr val="bg1">
                    <a:alpha val="3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3189217" y="4510317"/>
                <a:ext cx="1554378" cy="126761"/>
              </a:xfrm>
              <a:prstGeom prst="rect">
                <a:avLst/>
              </a:prstGeom>
              <a:gradFill flip="none" rotWithShape="1">
                <a:gsLst>
                  <a:gs pos="0">
                    <a:srgbClr val="676D69"/>
                  </a:gs>
                  <a:gs pos="53000">
                    <a:srgbClr val="65616F"/>
                  </a:gs>
                  <a:gs pos="100000">
                    <a:srgbClr val="754F68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500" b="1" dirty="0" smtClean="0"/>
                  <a:t>채팅 </a:t>
                </a:r>
                <a:r>
                  <a:rPr lang="ko-KR" altLang="en-US" sz="500" b="1" dirty="0" err="1" smtClean="0"/>
                  <a:t>이모티콘</a:t>
                </a:r>
                <a:endParaRPr lang="ko-KR" altLang="en-US" sz="500" b="1" dirty="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3227702" y="4666773"/>
                <a:ext cx="1486898" cy="2162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6" name="직선 연결선 85"/>
              <p:cNvCxnSpPr/>
              <p:nvPr/>
            </p:nvCxnSpPr>
            <p:spPr>
              <a:xfrm>
                <a:off x="3227701" y="4914464"/>
                <a:ext cx="1486899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3227701" y="4907434"/>
                <a:ext cx="1486899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직사각형 87"/>
              <p:cNvSpPr/>
              <p:nvPr/>
            </p:nvSpPr>
            <p:spPr>
              <a:xfrm>
                <a:off x="3508367" y="4666149"/>
                <a:ext cx="214220" cy="216881"/>
              </a:xfrm>
              <a:prstGeom prst="rect">
                <a:avLst/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glow rad="63500">
                  <a:schemeClr val="accent1">
                    <a:lumMod val="60000"/>
                    <a:lumOff val="40000"/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599430" y="4521886"/>
                <a:ext cx="131282" cy="112170"/>
              </a:xfrm>
              <a:prstGeom prst="rect">
                <a:avLst/>
              </a:prstGeom>
              <a:noFill/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bg1"/>
                    </a:solidFill>
                  </a:rPr>
                  <a:t>X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0" name="그룹 89"/>
              <p:cNvGrpSpPr/>
              <p:nvPr/>
            </p:nvGrpSpPr>
            <p:grpSpPr>
              <a:xfrm>
                <a:off x="3309596" y="5002719"/>
                <a:ext cx="1318731" cy="616834"/>
                <a:chOff x="2671383" y="2997491"/>
                <a:chExt cx="2042222" cy="955244"/>
              </a:xfrm>
            </p:grpSpPr>
            <p:pic>
              <p:nvPicPr>
                <p:cNvPr id="108" name="그림 107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0908" y="3471862"/>
                  <a:ext cx="475521" cy="478401"/>
                </a:xfrm>
                <a:prstGeom prst="rect">
                  <a:avLst/>
                </a:prstGeom>
              </p:spPr>
            </p:pic>
            <p:pic>
              <p:nvPicPr>
                <p:cNvPr id="109" name="그림 108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629" y="3471862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10" name="그림 109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4473" y="2997491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11" name="그림 110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5629" y="2997491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12" name="그림 111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3317" y="3471862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13" name="그림 112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1383" y="3471862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47" name="그림 146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3316" y="2997491"/>
                  <a:ext cx="477976" cy="480873"/>
                </a:xfrm>
                <a:prstGeom prst="rect">
                  <a:avLst/>
                </a:prstGeom>
              </p:spPr>
            </p:pic>
            <p:pic>
              <p:nvPicPr>
                <p:cNvPr id="148" name="그림 147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72160" y="2997491"/>
                  <a:ext cx="477976" cy="480873"/>
                </a:xfrm>
                <a:prstGeom prst="rect">
                  <a:avLst/>
                </a:prstGeom>
              </p:spPr>
            </p:pic>
          </p:grpSp>
          <p:sp>
            <p:nvSpPr>
              <p:cNvPr id="91" name="직사각형 90"/>
              <p:cNvSpPr/>
              <p:nvPr/>
            </p:nvSpPr>
            <p:spPr>
              <a:xfrm>
                <a:off x="3964890" y="5010482"/>
                <a:ext cx="345174" cy="297201"/>
              </a:xfrm>
              <a:prstGeom prst="rect">
                <a:avLst/>
              </a:prstGeom>
              <a:noFill/>
              <a:ln w="63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glow rad="63500">
                  <a:schemeClr val="accent1">
                    <a:lumMod val="60000"/>
                    <a:lumOff val="40000"/>
                    <a:alpha val="2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3275980" y="4691230"/>
                <a:ext cx="1348725" cy="165311"/>
                <a:chOff x="3298204" y="4002375"/>
                <a:chExt cx="1660636" cy="203541"/>
              </a:xfrm>
            </p:grpSpPr>
            <p:pic>
              <p:nvPicPr>
                <p:cNvPr id="100" name="그림 99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6435" y="4002375"/>
                  <a:ext cx="200964" cy="202295"/>
                </a:xfrm>
                <a:prstGeom prst="rect">
                  <a:avLst/>
                </a:prstGeom>
              </p:spPr>
            </p:pic>
            <p:grpSp>
              <p:nvGrpSpPr>
                <p:cNvPr id="101" name="그룹 100"/>
                <p:cNvGrpSpPr/>
                <p:nvPr/>
              </p:nvGrpSpPr>
              <p:grpSpPr>
                <a:xfrm>
                  <a:off x="3298204" y="4002375"/>
                  <a:ext cx="202295" cy="202295"/>
                  <a:chOff x="2826265" y="3382633"/>
                  <a:chExt cx="570085" cy="570085"/>
                </a:xfrm>
              </p:grpSpPr>
              <p:sp>
                <p:nvSpPr>
                  <p:cNvPr id="106" name="모서리가 둥근 직사각형 105"/>
                  <p:cNvSpPr/>
                  <p:nvPr/>
                </p:nvSpPr>
                <p:spPr>
                  <a:xfrm>
                    <a:off x="2826265" y="3382633"/>
                    <a:ext cx="570085" cy="570085"/>
                  </a:xfrm>
                  <a:prstGeom prst="roundRect">
                    <a:avLst>
                      <a:gd name="adj" fmla="val 14579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7" name="그림 106"/>
                  <p:cNvPicPr>
                    <a:picLocks noChangeAspect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88594" y="3451065"/>
                    <a:ext cx="445424" cy="4332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2" name="그림 101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5" t="42506" r="11785" b="14507"/>
                <a:stretch/>
              </p:blipFill>
              <p:spPr>
                <a:xfrm>
                  <a:off x="3898915" y="4012151"/>
                  <a:ext cx="253919" cy="193765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3" name="그림 102"/>
                <p:cNvPicPr>
                  <a:picLocks noChangeAspect="1"/>
                </p:cNvPicPr>
                <p:nvPr/>
              </p:nvPicPr>
              <p:blipFill>
                <a:blip r:embed="rId18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4952" y="4002375"/>
                  <a:ext cx="200964" cy="202295"/>
                </a:xfrm>
                <a:prstGeom prst="rect">
                  <a:avLst/>
                </a:prstGeom>
              </p:spPr>
            </p:pic>
            <p:pic>
              <p:nvPicPr>
                <p:cNvPr id="104" name="그림 103"/>
                <p:cNvPicPr>
                  <a:picLocks noChangeAspect="1"/>
                </p:cNvPicPr>
                <p:nvPr/>
              </p:nvPicPr>
              <p:blipFill>
                <a:blip r:embed="rId21" cstate="print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4201" y="4011567"/>
                  <a:ext cx="189100" cy="183917"/>
                </a:xfrm>
                <a:prstGeom prst="rect">
                  <a:avLst/>
                </a:prstGeom>
              </p:spPr>
            </p:pic>
            <p:pic>
              <p:nvPicPr>
                <p:cNvPr id="105" name="그림 104"/>
                <p:cNvPicPr>
                  <a:picLocks noChangeAspect="1"/>
                </p:cNvPicPr>
                <p:nvPr/>
              </p:nvPicPr>
              <p:blipFill rotWithShape="1"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harpenSoften amount="5000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75" t="42506" r="11785" b="14507"/>
                <a:stretch/>
              </p:blipFill>
              <p:spPr>
                <a:xfrm>
                  <a:off x="4704921" y="4012151"/>
                  <a:ext cx="253919" cy="193765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34838" y="4676417"/>
                <a:ext cx="79762" cy="189060"/>
              </a:xfrm>
              <a:prstGeom prst="rect">
                <a:avLst/>
              </a:prstGeom>
            </p:spPr>
          </p:pic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45952" y="5168516"/>
                <a:ext cx="79762" cy="189060"/>
              </a:xfrm>
              <a:prstGeom prst="rect">
                <a:avLst/>
              </a:prstGeom>
            </p:spPr>
          </p:pic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3229834" y="5168516"/>
                <a:ext cx="79762" cy="189060"/>
              </a:xfrm>
              <a:prstGeom prst="rect">
                <a:avLst/>
              </a:prstGeom>
            </p:spPr>
          </p:pic>
          <p:grpSp>
            <p:nvGrpSpPr>
              <p:cNvPr id="96" name="그룹 95"/>
              <p:cNvGrpSpPr/>
              <p:nvPr/>
            </p:nvGrpSpPr>
            <p:grpSpPr>
              <a:xfrm>
                <a:off x="3871752" y="4939614"/>
                <a:ext cx="202544" cy="45719"/>
                <a:chOff x="3763862" y="4208693"/>
                <a:chExt cx="202544" cy="45719"/>
              </a:xfrm>
            </p:grpSpPr>
            <p:sp>
              <p:nvSpPr>
                <p:cNvPr id="97" name="타원 96"/>
                <p:cNvSpPr/>
                <p:nvPr/>
              </p:nvSpPr>
              <p:spPr>
                <a:xfrm>
                  <a:off x="3763862" y="4208693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/>
                <p:cNvSpPr/>
                <p:nvPr/>
              </p:nvSpPr>
              <p:spPr>
                <a:xfrm>
                  <a:off x="3844115" y="4208693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/>
                <p:cNvSpPr/>
                <p:nvPr/>
              </p:nvSpPr>
              <p:spPr>
                <a:xfrm>
                  <a:off x="3920687" y="4208693"/>
                  <a:ext cx="45719" cy="45719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1" name="오른쪽 화살표 80"/>
            <p:cNvSpPr/>
            <p:nvPr/>
          </p:nvSpPr>
          <p:spPr>
            <a:xfrm>
              <a:off x="4702794" y="4598001"/>
              <a:ext cx="160868" cy="33660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845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/>
          <a:stretch/>
        </p:blipFill>
        <p:spPr>
          <a:xfrm>
            <a:off x="619711" y="1304651"/>
            <a:ext cx="5517635" cy="412936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0379" y="2680813"/>
            <a:ext cx="1974478" cy="332347"/>
          </a:xfrm>
        </p:spPr>
        <p:txBody>
          <a:bodyPr wrap="none" anchor="t">
            <a:noAutofit/>
          </a:bodyPr>
          <a:lstStyle/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400" b="1" dirty="0"/>
              <a:t>구입 질문 창</a:t>
            </a:r>
            <a:endParaRPr lang="en-US" altLang="ko-KR" sz="1400" b="1" dirty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/>
              <a:t>가지고 있지 않은 </a:t>
            </a:r>
            <a:r>
              <a:rPr lang="ko-KR" altLang="en-US" sz="1200" dirty="0" err="1"/>
              <a:t>이모티콘을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사용하려고 </a:t>
            </a:r>
            <a:r>
              <a:rPr lang="ko-KR" altLang="en-US" sz="1200" dirty="0"/>
              <a:t>더블클릭 하면 팝업</a:t>
            </a:r>
            <a:endParaRPr lang="en-US" altLang="ko-KR" sz="1200" dirty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이후는 기존 </a:t>
            </a:r>
            <a:r>
              <a:rPr lang="ko-KR" altLang="en-US" sz="1200" dirty="0"/>
              <a:t>상품 구매 프로세스와 동일하게 </a:t>
            </a:r>
            <a:r>
              <a:rPr lang="ko-KR" altLang="en-US" sz="1200" dirty="0" smtClean="0"/>
              <a:t>진행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endParaRPr lang="en-US" altLang="ko-KR" sz="1200" dirty="0"/>
          </a:p>
          <a:p>
            <a:pPr marL="0" indent="0">
              <a:lnSpc>
                <a:spcPct val="120000"/>
              </a:lnSpc>
              <a:spcBef>
                <a:spcPts val="90"/>
              </a:spcBef>
              <a:buNone/>
            </a:pPr>
            <a:r>
              <a:rPr lang="ko-KR" altLang="en-US" sz="1200" b="1" dirty="0" smtClean="0"/>
              <a:t>사용 확인 창</a:t>
            </a:r>
            <a:r>
              <a:rPr lang="ko-KR" altLang="en-US" sz="1200" b="1" dirty="0"/>
              <a:t> </a:t>
            </a:r>
            <a:r>
              <a:rPr lang="en-US" altLang="ko-KR" sz="900" dirty="0" smtClean="0"/>
              <a:t>memo 18.06.05.</a:t>
            </a:r>
            <a:r>
              <a:rPr lang="ko-KR" altLang="en-US" sz="900" smtClean="0"/>
              <a:t>화요일 </a:t>
            </a:r>
            <a:r>
              <a:rPr lang="en-US" altLang="ko-KR" sz="900" dirty="0" smtClean="0"/>
              <a:t>(</a:t>
            </a:r>
            <a:r>
              <a:rPr lang="ko-KR" altLang="en-US" sz="900" smtClean="0"/>
              <a:t>임지훈님</a:t>
            </a:r>
            <a:r>
              <a:rPr lang="en-US" altLang="ko-KR" sz="900" dirty="0" smtClean="0"/>
              <a:t>)</a:t>
            </a:r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 smtClean="0"/>
              <a:t>가지고 있지만 사용은 하지 않은 아이템을 더블클릭 하면 팝업</a:t>
            </a: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r>
              <a:rPr lang="ko-KR" altLang="en-US" sz="1200" dirty="0"/>
              <a:t>확인 이후부터 사용 가능해지며 카테고리 목록에서 활성화 상태로 표시 된다</a:t>
            </a:r>
            <a:r>
              <a:rPr lang="en-US" altLang="ko-KR" sz="1200" dirty="0"/>
              <a:t>.</a:t>
            </a:r>
            <a:endParaRPr lang="en-US" altLang="ko-KR" sz="1400" dirty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200" dirty="0" smtClean="0"/>
          </a:p>
          <a:p>
            <a:pPr>
              <a:lnSpc>
                <a:spcPct val="120000"/>
              </a:lnSpc>
              <a:spcBef>
                <a:spcPts val="90"/>
              </a:spcBef>
              <a:buFontTx/>
              <a:buChar char="-"/>
            </a:pPr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/>
          </a:bodyPr>
          <a:lstStyle/>
          <a:p>
            <a:r>
              <a:rPr lang="ko-KR" altLang="en-US" sz="2400" b="1" dirty="0" err="1" smtClean="0"/>
              <a:t>이모티콘</a:t>
            </a:r>
            <a:r>
              <a:rPr lang="ko-KR" altLang="en-US" sz="2400" b="1" dirty="0" smtClean="0"/>
              <a:t> 구입 질문 </a:t>
            </a:r>
            <a:r>
              <a:rPr lang="ko-KR" altLang="en-US" sz="2400" b="1" dirty="0"/>
              <a:t>창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834888"/>
            <a:ext cx="11353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/>
          <p:cNvGrpSpPr/>
          <p:nvPr/>
        </p:nvGrpSpPr>
        <p:grpSpPr>
          <a:xfrm>
            <a:off x="622926" y="5200515"/>
            <a:ext cx="519919" cy="233503"/>
            <a:chOff x="490335" y="5365446"/>
            <a:chExt cx="1444186" cy="648605"/>
          </a:xfrm>
        </p:grpSpPr>
        <p:pic>
          <p:nvPicPr>
            <p:cNvPr id="150" name="그림 14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550" r="90597"/>
            <a:stretch/>
          </p:blipFill>
          <p:spPr>
            <a:xfrm>
              <a:off x="490335" y="5365446"/>
              <a:ext cx="1444186" cy="64860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1" t="96207" r="96433"/>
            <a:stretch/>
          </p:blipFill>
          <p:spPr>
            <a:xfrm>
              <a:off x="996951" y="5562599"/>
              <a:ext cx="365124" cy="4514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t="96207" r="93352"/>
            <a:stretch/>
          </p:blipFill>
          <p:spPr>
            <a:xfrm>
              <a:off x="1357313" y="5562599"/>
              <a:ext cx="502446" cy="45145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951" y="5610343"/>
              <a:ext cx="322792" cy="32492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3" name="그룹 32"/>
          <p:cNvGrpSpPr/>
          <p:nvPr/>
        </p:nvGrpSpPr>
        <p:grpSpPr>
          <a:xfrm>
            <a:off x="2859703" y="4007240"/>
            <a:ext cx="1555817" cy="1226725"/>
            <a:chOff x="3189217" y="3779396"/>
            <a:chExt cx="1555817" cy="1226725"/>
          </a:xfrm>
        </p:grpSpPr>
        <p:sp>
          <p:nvSpPr>
            <p:cNvPr id="35" name="직사각형 34"/>
            <p:cNvSpPr/>
            <p:nvPr/>
          </p:nvSpPr>
          <p:spPr>
            <a:xfrm>
              <a:off x="3194185" y="3779396"/>
              <a:ext cx="1550849" cy="1226725"/>
            </a:xfrm>
            <a:prstGeom prst="rect">
              <a:avLst/>
            </a:prstGeom>
            <a:gradFill flip="none" rotWithShape="1">
              <a:gsLst>
                <a:gs pos="0">
                  <a:srgbClr val="2F3533"/>
                </a:gs>
                <a:gs pos="53000">
                  <a:srgbClr val="342D35"/>
                </a:gs>
                <a:gs pos="100000">
                  <a:srgbClr val="39283A"/>
                </a:gs>
              </a:gsLst>
              <a:lin ang="0" scaled="1"/>
              <a:tileRect/>
            </a:gradFill>
            <a:ln>
              <a:solidFill>
                <a:srgbClr val="000000">
                  <a:alpha val="80000"/>
                </a:srgbClr>
              </a:solidFill>
            </a:ln>
            <a:effectLst>
              <a:glow rad="127000">
                <a:schemeClr val="bg1">
                  <a:alpha val="3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189217" y="3779396"/>
              <a:ext cx="1554378" cy="126761"/>
            </a:xfrm>
            <a:prstGeom prst="rect">
              <a:avLst/>
            </a:prstGeom>
            <a:gradFill flip="none" rotWithShape="1">
              <a:gsLst>
                <a:gs pos="0">
                  <a:srgbClr val="676D69"/>
                </a:gs>
                <a:gs pos="53000">
                  <a:srgbClr val="65616F"/>
                </a:gs>
                <a:gs pos="100000">
                  <a:srgbClr val="754F6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500" b="1" dirty="0" smtClean="0"/>
                <a:t>채팅 </a:t>
              </a:r>
              <a:r>
                <a:rPr lang="ko-KR" altLang="en-US" sz="500" b="1" dirty="0" err="1" smtClean="0"/>
                <a:t>이모티콘</a:t>
              </a:r>
              <a:endParaRPr lang="ko-KR" altLang="en-US" sz="500" b="1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227701" y="3962043"/>
              <a:ext cx="1495923" cy="2941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/>
            <p:cNvCxnSpPr/>
            <p:nvPr/>
          </p:nvCxnSpPr>
          <p:spPr>
            <a:xfrm>
              <a:off x="3227701" y="4286954"/>
              <a:ext cx="1488031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3227701" y="4292706"/>
              <a:ext cx="14880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435" y="4002375"/>
              <a:ext cx="200964" cy="202295"/>
            </a:xfrm>
            <a:prstGeom prst="rect">
              <a:avLst/>
            </a:prstGeom>
          </p:spPr>
        </p:pic>
        <p:grpSp>
          <p:nvGrpSpPr>
            <p:cNvPr id="77" name="그룹 76"/>
            <p:cNvGrpSpPr/>
            <p:nvPr/>
          </p:nvGrpSpPr>
          <p:grpSpPr>
            <a:xfrm>
              <a:off x="3298204" y="4002375"/>
              <a:ext cx="202295" cy="202295"/>
              <a:chOff x="2826265" y="3382633"/>
              <a:chExt cx="570085" cy="570085"/>
            </a:xfrm>
          </p:grpSpPr>
          <p:sp>
            <p:nvSpPr>
              <p:cNvPr id="78" name="모서리가 둥근 직사각형 77"/>
              <p:cNvSpPr/>
              <p:nvPr/>
            </p:nvSpPr>
            <p:spPr>
              <a:xfrm>
                <a:off x="2826265" y="3382633"/>
                <a:ext cx="570085" cy="570085"/>
              </a:xfrm>
              <a:prstGeom prst="roundRect">
                <a:avLst>
                  <a:gd name="adj" fmla="val 145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8594" y="3451065"/>
                <a:ext cx="445424" cy="433220"/>
              </a:xfrm>
              <a:prstGeom prst="rect">
                <a:avLst/>
              </a:prstGeom>
            </p:spPr>
          </p:pic>
        </p:grpSp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5" t="42506" r="11785" b="14507"/>
            <a:stretch/>
          </p:blipFill>
          <p:spPr>
            <a:xfrm>
              <a:off x="3898915" y="4012151"/>
              <a:ext cx="253919" cy="1937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5" name="TextBox 84"/>
            <p:cNvSpPr txBox="1"/>
            <p:nvPr/>
          </p:nvSpPr>
          <p:spPr>
            <a:xfrm>
              <a:off x="4599430" y="3790965"/>
              <a:ext cx="131282" cy="11217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</a:rPr>
                <a:t>X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240569" y="4319947"/>
              <a:ext cx="1463190" cy="663265"/>
              <a:chOff x="2671383" y="2997491"/>
              <a:chExt cx="2042222" cy="92574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0908" y="3442358"/>
                <a:ext cx="475521" cy="478401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629" y="3442358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5629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316" y="3442358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1383" y="3442358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316" y="2997491"/>
                <a:ext cx="477976" cy="480873"/>
              </a:xfrm>
              <a:prstGeom prst="rect">
                <a:avLst/>
              </a:prstGeom>
            </p:spPr>
          </p:pic>
          <p:pic>
            <p:nvPicPr>
              <p:cNvPr id="89" name="그림 88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2160" y="2997491"/>
                <a:ext cx="477976" cy="480873"/>
              </a:xfrm>
              <a:prstGeom prst="rect">
                <a:avLst/>
              </a:prstGeom>
            </p:spPr>
          </p:pic>
        </p:grp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4952" y="4002375"/>
              <a:ext cx="200964" cy="202295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201" y="4011567"/>
              <a:ext cx="189100" cy="183917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00188" y="3971687"/>
              <a:ext cx="115544" cy="273874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4442541" y="4000310"/>
            <a:ext cx="1488283" cy="1233655"/>
            <a:chOff x="5911078" y="2497905"/>
            <a:chExt cx="1488283" cy="1233655"/>
          </a:xfrm>
        </p:grpSpPr>
        <p:sp>
          <p:nvSpPr>
            <p:cNvPr id="43" name="직사각형 42"/>
            <p:cNvSpPr/>
            <p:nvPr/>
          </p:nvSpPr>
          <p:spPr>
            <a:xfrm>
              <a:off x="5911078" y="2497905"/>
              <a:ext cx="1488283" cy="1233655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7330005" y="2577092"/>
              <a:ext cx="45719" cy="1131142"/>
              <a:chOff x="9357938" y="3010557"/>
              <a:chExt cx="45719" cy="1131142"/>
            </a:xfrm>
          </p:grpSpPr>
          <p:sp>
            <p:nvSpPr>
              <p:cNvPr id="71" name="모서리가 둥근 직사각형 70"/>
              <p:cNvSpPr/>
              <p:nvPr/>
            </p:nvSpPr>
            <p:spPr>
              <a:xfrm>
                <a:off x="9357938" y="3897642"/>
                <a:ext cx="45719" cy="780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이등변 삼각형 73"/>
              <p:cNvSpPr/>
              <p:nvPr/>
            </p:nvSpPr>
            <p:spPr>
              <a:xfrm>
                <a:off x="9357938" y="3010557"/>
                <a:ext cx="45719" cy="5170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이등변 삼각형 74"/>
              <p:cNvSpPr/>
              <p:nvPr/>
            </p:nvSpPr>
            <p:spPr>
              <a:xfrm flipV="1">
                <a:off x="9357938" y="4089997"/>
                <a:ext cx="45719" cy="5170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5944449" y="2534190"/>
              <a:ext cx="1361245" cy="1172690"/>
            </a:xfrm>
            <a:prstGeom prst="rect">
              <a:avLst/>
            </a:prstGeom>
            <a:solidFill>
              <a:srgbClr val="455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6005956" y="2600563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6339275" y="2600563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6672594" y="2600563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7005914" y="2600563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6005956" y="2875950"/>
              <a:ext cx="224554" cy="19643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6339275" y="2875950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6672594" y="2875950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7005914" y="2875950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6005956" y="3151337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6339275" y="3151337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6672594" y="3151337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7005914" y="3151337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6005956" y="342672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6339275" y="342672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6672594" y="342672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7005914" y="3426724"/>
              <a:ext cx="224554" cy="196438"/>
            </a:xfrm>
            <a:prstGeom prst="ellipse">
              <a:avLst/>
            </a:prstGeom>
            <a:solidFill>
              <a:srgbClr val="40404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870" y="2620704"/>
              <a:ext cx="158059" cy="153728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5" t="42506" r="11785" b="14507"/>
            <a:stretch/>
          </p:blipFill>
          <p:spPr>
            <a:xfrm>
              <a:off x="6658328" y="2598283"/>
              <a:ext cx="253919" cy="1937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198" y="2591371"/>
              <a:ext cx="200964" cy="202295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1090" y="2875557"/>
              <a:ext cx="189100" cy="18391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851" y="2595099"/>
              <a:ext cx="200964" cy="202295"/>
            </a:xfrm>
            <a:prstGeom prst="rect">
              <a:avLst/>
            </a:prstGeom>
          </p:spPr>
        </p:pic>
      </p:grpSp>
      <p:sp>
        <p:nvSpPr>
          <p:cNvPr id="69" name="직사각형 68"/>
          <p:cNvSpPr/>
          <p:nvPr/>
        </p:nvSpPr>
        <p:spPr>
          <a:xfrm>
            <a:off x="619712" y="1304650"/>
            <a:ext cx="5517634" cy="412936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1833047" y="1845729"/>
            <a:ext cx="3246368" cy="2002515"/>
            <a:chOff x="1737850" y="4903746"/>
            <a:chExt cx="3189514" cy="1967445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9" t="33333" r="27370" b="30635"/>
            <a:stretch/>
          </p:blipFill>
          <p:spPr>
            <a:xfrm>
              <a:off x="1737850" y="4903746"/>
              <a:ext cx="3189514" cy="1967445"/>
            </a:xfrm>
            <a:prstGeom prst="rect">
              <a:avLst/>
            </a:prstGeom>
            <a:ln>
              <a:solidFill>
                <a:schemeClr val="bg1">
                  <a:alpha val="50196"/>
                </a:schemeClr>
              </a:solidFill>
            </a:ln>
            <a:effectLst>
              <a:glow rad="127000">
                <a:schemeClr val="bg1">
                  <a:alpha val="10000"/>
                </a:schemeClr>
              </a:glow>
            </a:effectLst>
          </p:spPr>
        </p:pic>
        <p:grpSp>
          <p:nvGrpSpPr>
            <p:cNvPr id="91" name="그룹 90"/>
            <p:cNvGrpSpPr/>
            <p:nvPr/>
          </p:nvGrpSpPr>
          <p:grpSpPr>
            <a:xfrm>
              <a:off x="3652366" y="5295265"/>
              <a:ext cx="538398" cy="226790"/>
              <a:chOff x="7315545" y="785968"/>
              <a:chExt cx="538398" cy="226790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7315545" y="827968"/>
                <a:ext cx="538398" cy="118280"/>
              </a:xfrm>
              <a:prstGeom prst="rect">
                <a:avLst/>
              </a:prstGeom>
              <a:solidFill>
                <a:srgbClr val="1574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7370795" y="785968"/>
                <a:ext cx="458619" cy="226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1,000</a:t>
                </a:r>
                <a:endParaRPr lang="ko-KR" altLang="en-US" sz="9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3594425" y="5544466"/>
              <a:ext cx="427679" cy="226790"/>
              <a:chOff x="7257604" y="1035169"/>
              <a:chExt cx="427679" cy="226790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393" t="45784" r="45109" b="51949"/>
              <a:stretch/>
            </p:blipFill>
            <p:spPr>
              <a:xfrm>
                <a:off x="7257604" y="1071453"/>
                <a:ext cx="413219" cy="123825"/>
              </a:xfrm>
              <a:prstGeom prst="rect">
                <a:avLst/>
              </a:prstGeom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7327460" y="1035169"/>
                <a:ext cx="357823" cy="226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1</a:t>
                </a:r>
                <a:r>
                  <a:rPr lang="ko-KR" altLang="en-US" sz="900" smtClean="0">
                    <a:solidFill>
                      <a:schemeClr val="bg1"/>
                    </a:solidFill>
                  </a:rPr>
                  <a:t>일</a:t>
                </a:r>
                <a:endParaRPr lang="ko-KR" altLang="en-US" sz="9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직사각형 93"/>
            <p:cNvSpPr/>
            <p:nvPr/>
          </p:nvSpPr>
          <p:spPr>
            <a:xfrm>
              <a:off x="1982765" y="5238477"/>
              <a:ext cx="879822" cy="863876"/>
            </a:xfrm>
            <a:prstGeom prst="rect">
              <a:avLst/>
            </a:prstGeom>
            <a:solidFill>
              <a:srgbClr val="455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75" t="17061" r="11785" b="14507"/>
            <a:stretch/>
          </p:blipFill>
          <p:spPr>
            <a:xfrm>
              <a:off x="2090757" y="5262192"/>
              <a:ext cx="663838" cy="806426"/>
            </a:xfrm>
            <a:prstGeom prst="rect">
              <a:avLst/>
            </a:prstGeom>
          </p:spPr>
        </p:pic>
        <p:sp>
          <p:nvSpPr>
            <p:cNvPr id="97" name="직사각형 96"/>
            <p:cNvSpPr/>
            <p:nvPr/>
          </p:nvSpPr>
          <p:spPr>
            <a:xfrm>
              <a:off x="1782663" y="6176980"/>
              <a:ext cx="1216896" cy="136549"/>
            </a:xfrm>
            <a:prstGeom prst="rect">
              <a:avLst/>
            </a:prstGeom>
            <a:gradFill flip="none" rotWithShape="1">
              <a:gsLst>
                <a:gs pos="0">
                  <a:srgbClr val="273132"/>
                </a:gs>
                <a:gs pos="100000">
                  <a:srgbClr val="332E3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072860" y="5819824"/>
              <a:ext cx="1481522" cy="232947"/>
            </a:xfrm>
            <a:prstGeom prst="rect">
              <a:avLst/>
            </a:prstGeom>
            <a:gradFill flip="none" rotWithShape="1">
              <a:gsLst>
                <a:gs pos="0">
                  <a:srgbClr val="352E37"/>
                </a:gs>
                <a:gs pos="100000">
                  <a:srgbClr val="33293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982764" y="6108800"/>
              <a:ext cx="879823" cy="204729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900" err="1" smtClean="0">
                  <a:solidFill>
                    <a:schemeClr val="bg1"/>
                  </a:solidFill>
                  <a:latin typeface="+mn-ea"/>
                </a:rPr>
                <a:t>무무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+mn-ea"/>
                </a:rPr>
                <a:t> 채팅 </a:t>
              </a:r>
              <a:r>
                <a:rPr lang="ko-KR" altLang="en-US" sz="900" dirty="0" err="1" smtClean="0">
                  <a:solidFill>
                    <a:schemeClr val="bg1"/>
                  </a:solidFill>
                  <a:latin typeface="+mn-ea"/>
                </a:rPr>
                <a:t>이모티콘</a:t>
              </a:r>
              <a:endParaRPr lang="ko-KR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072860" y="5837170"/>
              <a:ext cx="1031333" cy="204729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ko-KR" altLang="en-US" sz="900" dirty="0" err="1" smtClean="0">
                  <a:solidFill>
                    <a:schemeClr val="bg1"/>
                  </a:solidFill>
                  <a:latin typeface="+mn-ea"/>
                </a:rPr>
                <a:t>무무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+mn-ea"/>
                </a:rPr>
                <a:t>!</a:t>
              </a:r>
              <a:r>
                <a:rPr lang="ko-KR" altLang="en-US" sz="900" smtClean="0">
                  <a:solidFill>
                    <a:schemeClr val="bg1"/>
                  </a:solidFill>
                  <a:latin typeface="+mn-ea"/>
                </a:rPr>
                <a:t> 무무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+mn-ea"/>
                </a:rPr>
                <a:t>!</a:t>
              </a:r>
              <a:r>
                <a:rPr lang="ko-KR" altLang="en-US" sz="900" smtClean="0">
                  <a:solidFill>
                    <a:schemeClr val="bg1"/>
                  </a:solidFill>
                  <a:latin typeface="+mn-ea"/>
                </a:rPr>
                <a:t> 무우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+mn-ea"/>
                </a:rPr>
                <a:t>~</a:t>
              </a:r>
              <a:r>
                <a:rPr lang="ko-KR" altLang="en-US" sz="900" smtClean="0">
                  <a:solidFill>
                    <a:schemeClr val="bg1"/>
                  </a:solidFill>
                  <a:latin typeface="+mn-ea"/>
                </a:rPr>
                <a:t>무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+mn-ea"/>
                </a:rPr>
                <a:t>!</a:t>
              </a:r>
              <a:endParaRPr lang="ko-KR" altLang="en-US" sz="9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3628822" y="4543699"/>
            <a:ext cx="402967" cy="348623"/>
          </a:xfrm>
          <a:prstGeom prst="rect">
            <a:avLst/>
          </a:prstGeom>
          <a:noFill/>
          <a:ln w="6350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1">
                <a:lumMod val="60000"/>
                <a:lumOff val="40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9" name="직선 화살표 연결선 152"/>
          <p:cNvCxnSpPr>
            <a:stCxn id="108" idx="1"/>
            <a:endCxn id="87" idx="2"/>
          </p:cNvCxnSpPr>
          <p:nvPr/>
        </p:nvCxnSpPr>
        <p:spPr>
          <a:xfrm rot="10800000">
            <a:off x="3456232" y="3848245"/>
            <a:ext cx="172591" cy="869767"/>
          </a:xfrm>
          <a:prstGeom prst="bentConnector2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127000">
              <a:schemeClr val="accent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97" y="4547791"/>
            <a:ext cx="342455" cy="344531"/>
          </a:xfrm>
          <a:prstGeom prst="rect">
            <a:avLst/>
          </a:prstGeom>
        </p:spPr>
      </p:pic>
      <p:cxnSp>
        <p:nvCxnSpPr>
          <p:cNvPr id="81" name="직선 화살표 연결선 80"/>
          <p:cNvCxnSpPr>
            <a:stCxn id="3" idx="1"/>
            <a:endCxn id="87" idx="3"/>
          </p:cNvCxnSpPr>
          <p:nvPr/>
        </p:nvCxnSpPr>
        <p:spPr>
          <a:xfrm flipH="1">
            <a:off x="5079415" y="2846987"/>
            <a:ext cx="12209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27000">
              <a:schemeClr val="bg1"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77" y="4653742"/>
            <a:ext cx="2176700" cy="1943972"/>
          </a:xfrm>
          <a:prstGeom prst="rect">
            <a:avLst/>
          </a:prstGeom>
        </p:spPr>
      </p:pic>
      <p:sp>
        <p:nvSpPr>
          <p:cNvPr id="105" name="내용 개체 틀 2"/>
          <p:cNvSpPr txBox="1">
            <a:spLocks/>
          </p:cNvSpPr>
          <p:nvPr/>
        </p:nvSpPr>
        <p:spPr>
          <a:xfrm>
            <a:off x="6642788" y="5796278"/>
            <a:ext cx="1974478" cy="33234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90"/>
              </a:spcBef>
              <a:buFont typeface="Arial" panose="020B0604020202020204" pitchFamily="34" charset="0"/>
              <a:buNone/>
            </a:pPr>
            <a:r>
              <a:rPr lang="ko-KR" altLang="en-US" sz="900" dirty="0" smtClean="0"/>
              <a:t>아이템을 사용하시겠습니까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2951498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13444</TotalTime>
  <Words>1137</Words>
  <Application>Microsoft Office PowerPoint</Application>
  <PresentationFormat>와이드스크린</PresentationFormat>
  <Paragraphs>214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휴먼엑스포</vt:lpstr>
      <vt:lpstr>Arial</vt:lpstr>
      <vt:lpstr>Office 테마</vt:lpstr>
      <vt:lpstr>신규 상품 채팅 이모티콘</vt:lpstr>
      <vt:lpstr>PowerPoint 프레젠테이션</vt:lpstr>
      <vt:lpstr>내용 요약</vt:lpstr>
      <vt:lpstr>화면 표시 – 말풍선 타입</vt:lpstr>
      <vt:lpstr>화면 표시 – 전체 화면 타입</vt:lpstr>
      <vt:lpstr>이모티콘 UI</vt:lpstr>
      <vt:lpstr>이모티콘 UI – 이모티콘 사용</vt:lpstr>
      <vt:lpstr>이모티콘 UI – 이모티콘 확장 목록</vt:lpstr>
      <vt:lpstr>이모티콘 구입 질문 창</vt:lpstr>
      <vt:lpstr>상점 카테고리 추가</vt:lpstr>
      <vt:lpstr>내 아이템 표시</vt:lpstr>
      <vt:lpstr>단축키 설정</vt:lpstr>
      <vt:lpstr>쪽지 보내기에 이모티콘 기능 추가 </vt:lpstr>
      <vt:lpstr>쪽지 보내기에 이모티콘 기능 추가 </vt:lpstr>
      <vt:lpstr>쪽지 확인 창에 이모티콘 표시 </vt:lpstr>
      <vt:lpstr>쪽지 알림 이모티콘 추가 </vt:lpstr>
      <vt:lpstr>메모 : 18.04.11.수 리드 회의 메모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클럽M스타</dc:title>
  <dc:creator>JJH_NEO</dc:creator>
  <cp:lastModifiedBy>안명선</cp:lastModifiedBy>
  <cp:revision>2289</cp:revision>
  <dcterms:created xsi:type="dcterms:W3CDTF">2015-09-21T03:38:07Z</dcterms:created>
  <dcterms:modified xsi:type="dcterms:W3CDTF">2018-09-28T10:25:52Z</dcterms:modified>
</cp:coreProperties>
</file>